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19"/>
  </p:notesMasterIdLst>
  <p:sldIdLst>
    <p:sldId id="256" r:id="rId2"/>
    <p:sldId id="298" r:id="rId3"/>
    <p:sldId id="319" r:id="rId4"/>
    <p:sldId id="327" r:id="rId5"/>
    <p:sldId id="320" r:id="rId6"/>
    <p:sldId id="316" r:id="rId7"/>
    <p:sldId id="321" r:id="rId8"/>
    <p:sldId id="322" r:id="rId9"/>
    <p:sldId id="324" r:id="rId10"/>
    <p:sldId id="323" r:id="rId11"/>
    <p:sldId id="325" r:id="rId12"/>
    <p:sldId id="326" r:id="rId13"/>
    <p:sldId id="328" r:id="rId14"/>
    <p:sldId id="329" r:id="rId15"/>
    <p:sldId id="330" r:id="rId16"/>
    <p:sldId id="331" r:id="rId17"/>
    <p:sldId id="332" r:id="rId18"/>
  </p:sldIdLst>
  <p:sldSz cx="9144000" cy="6858000" type="screen4x3"/>
  <p:notesSz cx="6794500" cy="9906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 Büchler" initials="GB" lastIdx="6" clrIdx="0">
    <p:extLst>
      <p:ext uri="{19B8F6BF-5375-455C-9EA6-DF929625EA0E}">
        <p15:presenceInfo xmlns:p15="http://schemas.microsoft.com/office/powerpoint/2012/main" userId="Georg Büchler" providerId="None"/>
      </p:ext>
    </p:extLst>
  </p:cmAuthor>
  <p:cmAuthor id="2" name="U80809724" initials="Rc" lastIdx="6" clrIdx="1">
    <p:extLst>
      <p:ext uri="{19B8F6BF-5375-455C-9EA6-DF929625EA0E}">
        <p15:presenceInfo xmlns:p15="http://schemas.microsoft.com/office/powerpoint/2012/main" userId="U80809724"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99"/>
    <a:srgbClr val="009900"/>
    <a:srgbClr val="6C0000"/>
    <a:srgbClr val="FF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gitternetz">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3" autoAdjust="0"/>
    <p:restoredTop sz="96395" autoAdjust="0"/>
  </p:normalViewPr>
  <p:slideViewPr>
    <p:cSldViewPr>
      <p:cViewPr varScale="1">
        <p:scale>
          <a:sx n="111" d="100"/>
          <a:sy n="111" d="100"/>
        </p:scale>
        <p:origin x="94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4283" cy="495300"/>
          </a:xfrm>
          <a:prstGeom prst="rect">
            <a:avLst/>
          </a:prstGeom>
        </p:spPr>
        <p:txBody>
          <a:bodyPr vert="horz" lIns="95423" tIns="47711" rIns="95423" bIns="47711" rtlCol="0"/>
          <a:lstStyle>
            <a:lvl1pPr algn="l">
              <a:defRPr sz="1300"/>
            </a:lvl1pPr>
          </a:lstStyle>
          <a:p>
            <a:endParaRPr lang="de-CH"/>
          </a:p>
        </p:txBody>
      </p:sp>
      <p:sp>
        <p:nvSpPr>
          <p:cNvPr id="3" name="Datumsplatzhalter 2"/>
          <p:cNvSpPr>
            <a:spLocks noGrp="1"/>
          </p:cNvSpPr>
          <p:nvPr>
            <p:ph type="dt" idx="1"/>
          </p:nvPr>
        </p:nvSpPr>
        <p:spPr>
          <a:xfrm>
            <a:off x="3848645" y="1"/>
            <a:ext cx="2944283" cy="495300"/>
          </a:xfrm>
          <a:prstGeom prst="rect">
            <a:avLst/>
          </a:prstGeom>
        </p:spPr>
        <p:txBody>
          <a:bodyPr vert="horz" lIns="95423" tIns="47711" rIns="95423" bIns="47711" rtlCol="0"/>
          <a:lstStyle>
            <a:lvl1pPr algn="r">
              <a:defRPr sz="1300"/>
            </a:lvl1pPr>
          </a:lstStyle>
          <a:p>
            <a:fld id="{7B1D76D6-16A3-4213-BBD7-DDDCDE4BFD5C}" type="datetimeFigureOut">
              <a:rPr lang="de-CH" smtClean="0"/>
              <a:pPr/>
              <a:t>19.03.2020</a:t>
            </a:fld>
            <a:endParaRPr lang="de-CH"/>
          </a:p>
        </p:txBody>
      </p:sp>
      <p:sp>
        <p:nvSpPr>
          <p:cNvPr id="4" name="Folienbildplatzhalt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5423" tIns="47711" rIns="95423" bIns="47711" rtlCol="0" anchor="ctr"/>
          <a:lstStyle/>
          <a:p>
            <a:endParaRPr lang="de-CH"/>
          </a:p>
        </p:txBody>
      </p:sp>
      <p:sp>
        <p:nvSpPr>
          <p:cNvPr id="5" name="Notizenplatzhalter 4"/>
          <p:cNvSpPr>
            <a:spLocks noGrp="1"/>
          </p:cNvSpPr>
          <p:nvPr>
            <p:ph type="body" sz="quarter" idx="3"/>
          </p:nvPr>
        </p:nvSpPr>
        <p:spPr>
          <a:xfrm>
            <a:off x="679450" y="4705350"/>
            <a:ext cx="5435600" cy="4457700"/>
          </a:xfrm>
          <a:prstGeom prst="rect">
            <a:avLst/>
          </a:prstGeom>
        </p:spPr>
        <p:txBody>
          <a:bodyPr vert="horz" lIns="95423" tIns="47711" rIns="95423" bIns="47711"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9408981"/>
            <a:ext cx="2944283" cy="495300"/>
          </a:xfrm>
          <a:prstGeom prst="rect">
            <a:avLst/>
          </a:prstGeom>
        </p:spPr>
        <p:txBody>
          <a:bodyPr vert="horz" lIns="95423" tIns="47711" rIns="95423" bIns="47711" rtlCol="0" anchor="b"/>
          <a:lstStyle>
            <a:lvl1pPr algn="l">
              <a:defRPr sz="1300"/>
            </a:lvl1pPr>
          </a:lstStyle>
          <a:p>
            <a:endParaRPr lang="de-CH"/>
          </a:p>
        </p:txBody>
      </p:sp>
      <p:sp>
        <p:nvSpPr>
          <p:cNvPr id="7" name="Foliennummernplatzhalter 6"/>
          <p:cNvSpPr>
            <a:spLocks noGrp="1"/>
          </p:cNvSpPr>
          <p:nvPr>
            <p:ph type="sldNum" sz="quarter" idx="5"/>
          </p:nvPr>
        </p:nvSpPr>
        <p:spPr>
          <a:xfrm>
            <a:off x="3848645" y="9408981"/>
            <a:ext cx="2944283" cy="495300"/>
          </a:xfrm>
          <a:prstGeom prst="rect">
            <a:avLst/>
          </a:prstGeom>
        </p:spPr>
        <p:txBody>
          <a:bodyPr vert="horz" lIns="95423" tIns="47711" rIns="95423" bIns="47711" rtlCol="0" anchor="b"/>
          <a:lstStyle>
            <a:lvl1pPr algn="r">
              <a:defRPr sz="1300"/>
            </a:lvl1pPr>
          </a:lstStyle>
          <a:p>
            <a:fld id="{9EA6A4E9-44B0-4696-A372-B49E2EF350D6}" type="slidenum">
              <a:rPr lang="de-CH" smtClean="0"/>
              <a:pPr/>
              <a:t>‹Nr.›</a:t>
            </a:fld>
            <a:endParaRPr lang="de-CH"/>
          </a:p>
        </p:txBody>
      </p:sp>
    </p:spTree>
    <p:extLst>
      <p:ext uri="{BB962C8B-B14F-4D97-AF65-F5344CB8AC3E}">
        <p14:creationId xmlns:p14="http://schemas.microsoft.com/office/powerpoint/2010/main" val="3992833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mtClean="0"/>
              <a:t> </a:t>
            </a: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1</a:t>
            </a:fld>
            <a:endParaRPr lang="de-CH"/>
          </a:p>
        </p:txBody>
      </p:sp>
    </p:spTree>
    <p:extLst>
      <p:ext uri="{BB962C8B-B14F-4D97-AF65-F5344CB8AC3E}">
        <p14:creationId xmlns:p14="http://schemas.microsoft.com/office/powerpoint/2010/main" val="729274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None/>
            </a:pPr>
            <a:r>
              <a:rPr lang="de-CH" sz="3100" smtClean="0"/>
              <a:t> </a:t>
            </a: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10</a:t>
            </a:fld>
            <a:endParaRPr lang="de-CH"/>
          </a:p>
        </p:txBody>
      </p:sp>
    </p:spTree>
    <p:extLst>
      <p:ext uri="{BB962C8B-B14F-4D97-AF65-F5344CB8AC3E}">
        <p14:creationId xmlns:p14="http://schemas.microsoft.com/office/powerpoint/2010/main" val="3246780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None/>
            </a:pPr>
            <a:r>
              <a:rPr lang="de-CH" sz="3100" smtClean="0"/>
              <a:t> </a:t>
            </a: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11</a:t>
            </a:fld>
            <a:endParaRPr lang="de-CH"/>
          </a:p>
        </p:txBody>
      </p:sp>
    </p:spTree>
    <p:extLst>
      <p:ext uri="{BB962C8B-B14F-4D97-AF65-F5344CB8AC3E}">
        <p14:creationId xmlns:p14="http://schemas.microsoft.com/office/powerpoint/2010/main" val="1448094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None/>
            </a:pPr>
            <a:r>
              <a:rPr lang="de-CH" sz="3100" smtClean="0"/>
              <a:t> </a:t>
            </a: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12</a:t>
            </a:fld>
            <a:endParaRPr lang="de-CH"/>
          </a:p>
        </p:txBody>
      </p:sp>
    </p:spTree>
    <p:extLst>
      <p:ext uri="{BB962C8B-B14F-4D97-AF65-F5344CB8AC3E}">
        <p14:creationId xmlns:p14="http://schemas.microsoft.com/office/powerpoint/2010/main" val="1712566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3100" dirty="0" smtClean="0"/>
              <a:t> </a:t>
            </a:r>
            <a:r>
              <a:rPr lang="de-CH" sz="1200" dirty="0" smtClean="0"/>
              <a:t>Die Logauswertung ergab einen Bedarf an einer Nachauswertung, damit die Dokumente ignoriert werden, welche für die Volltextsuche nicht kritisch sind. </a:t>
            </a:r>
          </a:p>
          <a:p>
            <a:pPr marL="0" indent="0">
              <a:buNone/>
            </a:pP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13</a:t>
            </a:fld>
            <a:endParaRPr lang="de-CH"/>
          </a:p>
        </p:txBody>
      </p:sp>
    </p:spTree>
    <p:extLst>
      <p:ext uri="{BB962C8B-B14F-4D97-AF65-F5344CB8AC3E}">
        <p14:creationId xmlns:p14="http://schemas.microsoft.com/office/powerpoint/2010/main" val="1262403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None/>
            </a:pPr>
            <a:r>
              <a:rPr lang="de-CH" sz="3100" smtClean="0"/>
              <a:t> </a:t>
            </a: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14</a:t>
            </a:fld>
            <a:endParaRPr lang="de-CH"/>
          </a:p>
        </p:txBody>
      </p:sp>
    </p:spTree>
    <p:extLst>
      <p:ext uri="{BB962C8B-B14F-4D97-AF65-F5344CB8AC3E}">
        <p14:creationId xmlns:p14="http://schemas.microsoft.com/office/powerpoint/2010/main" val="35081677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None/>
            </a:pPr>
            <a:r>
              <a:rPr lang="de-CH" sz="3100" smtClean="0"/>
              <a:t> </a:t>
            </a:r>
            <a:endParaRPr lang="de-CH" sz="3100" dirty="0" smtClean="0"/>
          </a:p>
        </p:txBody>
      </p:sp>
      <p:sp>
        <p:nvSpPr>
          <p:cNvPr id="4" name="Foliennummernplatzhalter 3"/>
          <p:cNvSpPr>
            <a:spLocks noGrp="1"/>
          </p:cNvSpPr>
          <p:nvPr>
            <p:ph type="sldNum" sz="quarter" idx="10"/>
          </p:nvPr>
        </p:nvSpPr>
        <p:spPr/>
        <p:txBody>
          <a:bodyPr/>
          <a:lstStyle/>
          <a:p>
            <a:fld id="{9EA6A4E9-44B0-4696-A372-B49E2EF350D6}" type="slidenum">
              <a:rPr lang="de-CH" smtClean="0"/>
              <a:pPr/>
              <a:t>15</a:t>
            </a:fld>
            <a:endParaRPr lang="de-CH"/>
          </a:p>
        </p:txBody>
      </p:sp>
    </p:spTree>
    <p:extLst>
      <p:ext uri="{BB962C8B-B14F-4D97-AF65-F5344CB8AC3E}">
        <p14:creationId xmlns:p14="http://schemas.microsoft.com/office/powerpoint/2010/main" val="4009995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None/>
            </a:pPr>
            <a:r>
              <a:rPr lang="de-CH" sz="3100" smtClean="0"/>
              <a:t> </a:t>
            </a:r>
            <a:endParaRPr lang="de-CH" sz="3100" dirty="0" smtClean="0"/>
          </a:p>
        </p:txBody>
      </p:sp>
      <p:sp>
        <p:nvSpPr>
          <p:cNvPr id="4" name="Foliennummernplatzhalter 3"/>
          <p:cNvSpPr>
            <a:spLocks noGrp="1"/>
          </p:cNvSpPr>
          <p:nvPr>
            <p:ph type="sldNum" sz="quarter" idx="10"/>
          </p:nvPr>
        </p:nvSpPr>
        <p:spPr/>
        <p:txBody>
          <a:bodyPr/>
          <a:lstStyle/>
          <a:p>
            <a:fld id="{9EA6A4E9-44B0-4696-A372-B49E2EF350D6}" type="slidenum">
              <a:rPr lang="de-CH" smtClean="0"/>
              <a:pPr/>
              <a:t>16</a:t>
            </a:fld>
            <a:endParaRPr lang="de-CH"/>
          </a:p>
        </p:txBody>
      </p:sp>
    </p:spTree>
    <p:extLst>
      <p:ext uri="{BB962C8B-B14F-4D97-AF65-F5344CB8AC3E}">
        <p14:creationId xmlns:p14="http://schemas.microsoft.com/office/powerpoint/2010/main" val="15999392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mtClean="0"/>
              <a:t> </a:t>
            </a: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17</a:t>
            </a:fld>
            <a:endParaRPr lang="de-CH"/>
          </a:p>
        </p:txBody>
      </p:sp>
    </p:spTree>
    <p:extLst>
      <p:ext uri="{BB962C8B-B14F-4D97-AF65-F5344CB8AC3E}">
        <p14:creationId xmlns:p14="http://schemas.microsoft.com/office/powerpoint/2010/main" val="261809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None/>
            </a:pPr>
            <a:r>
              <a:rPr lang="de-CH" sz="3100" smtClean="0"/>
              <a:t> </a:t>
            </a:r>
            <a:endParaRPr lang="de-CH" sz="3100" dirty="0" smtClean="0"/>
          </a:p>
        </p:txBody>
      </p:sp>
      <p:sp>
        <p:nvSpPr>
          <p:cNvPr id="4" name="Foliennummernplatzhalter 3"/>
          <p:cNvSpPr>
            <a:spLocks noGrp="1"/>
          </p:cNvSpPr>
          <p:nvPr>
            <p:ph type="sldNum" sz="quarter" idx="10"/>
          </p:nvPr>
        </p:nvSpPr>
        <p:spPr/>
        <p:txBody>
          <a:bodyPr/>
          <a:lstStyle/>
          <a:p>
            <a:fld id="{9EA6A4E9-44B0-4696-A372-B49E2EF350D6}" type="slidenum">
              <a:rPr lang="de-CH" smtClean="0"/>
              <a:pPr/>
              <a:t>2</a:t>
            </a:fld>
            <a:endParaRPr lang="de-CH"/>
          </a:p>
        </p:txBody>
      </p:sp>
    </p:spTree>
    <p:extLst>
      <p:ext uri="{BB962C8B-B14F-4D97-AF65-F5344CB8AC3E}">
        <p14:creationId xmlns:p14="http://schemas.microsoft.com/office/powerpoint/2010/main" val="296077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None/>
            </a:pPr>
            <a:r>
              <a:rPr lang="de-CH" smtClean="0"/>
              <a:t> </a:t>
            </a: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3</a:t>
            </a:fld>
            <a:endParaRPr lang="de-CH"/>
          </a:p>
        </p:txBody>
      </p:sp>
    </p:spTree>
    <p:extLst>
      <p:ext uri="{BB962C8B-B14F-4D97-AF65-F5344CB8AC3E}">
        <p14:creationId xmlns:p14="http://schemas.microsoft.com/office/powerpoint/2010/main" val="3877603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None/>
            </a:pPr>
            <a:r>
              <a:rPr lang="de-CH" smtClean="0"/>
              <a:t> </a:t>
            </a: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4</a:t>
            </a:fld>
            <a:endParaRPr lang="de-CH"/>
          </a:p>
        </p:txBody>
      </p:sp>
    </p:spTree>
    <p:extLst>
      <p:ext uri="{BB962C8B-B14F-4D97-AF65-F5344CB8AC3E}">
        <p14:creationId xmlns:p14="http://schemas.microsoft.com/office/powerpoint/2010/main" val="3433849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lvl="0" indent="-57150">
              <a:buFont typeface="Wingdings" panose="05000000000000000000" pitchFamily="2" charset="2"/>
              <a:buNone/>
            </a:pPr>
            <a:r>
              <a:rPr lang="de-CH" sz="1200" kern="1200" smtClean="0">
                <a:solidFill>
                  <a:schemeClr val="tx1"/>
                </a:solidFill>
                <a:effectLst/>
                <a:latin typeface="+mn-lt"/>
                <a:ea typeface="+mn-ea"/>
                <a:cs typeface="+mn-cs"/>
              </a:rPr>
              <a:t> </a:t>
            </a: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5</a:t>
            </a:fld>
            <a:endParaRPr lang="de-CH"/>
          </a:p>
        </p:txBody>
      </p:sp>
    </p:spTree>
    <p:extLst>
      <p:ext uri="{BB962C8B-B14F-4D97-AF65-F5344CB8AC3E}">
        <p14:creationId xmlns:p14="http://schemas.microsoft.com/office/powerpoint/2010/main" val="3289557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None/>
            </a:pPr>
            <a:r>
              <a:rPr lang="de-CH" sz="3100" smtClean="0"/>
              <a:t> </a:t>
            </a: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6</a:t>
            </a:fld>
            <a:endParaRPr lang="de-CH"/>
          </a:p>
        </p:txBody>
      </p:sp>
    </p:spTree>
    <p:extLst>
      <p:ext uri="{BB962C8B-B14F-4D97-AF65-F5344CB8AC3E}">
        <p14:creationId xmlns:p14="http://schemas.microsoft.com/office/powerpoint/2010/main" val="4140225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lvl="0" indent="-57150">
              <a:buFont typeface="Wingdings" panose="05000000000000000000" pitchFamily="2" charset="2"/>
              <a:buNone/>
            </a:pPr>
            <a:r>
              <a:rPr lang="de-CH" sz="1200" kern="1200" smtClean="0">
                <a:solidFill>
                  <a:schemeClr val="tx1"/>
                </a:solidFill>
                <a:effectLst/>
                <a:latin typeface="+mn-lt"/>
                <a:ea typeface="+mn-ea"/>
                <a:cs typeface="+mn-cs"/>
              </a:rPr>
              <a:t> </a:t>
            </a: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7</a:t>
            </a:fld>
            <a:endParaRPr lang="de-CH"/>
          </a:p>
        </p:txBody>
      </p:sp>
    </p:spTree>
    <p:extLst>
      <p:ext uri="{BB962C8B-B14F-4D97-AF65-F5344CB8AC3E}">
        <p14:creationId xmlns:p14="http://schemas.microsoft.com/office/powerpoint/2010/main" val="1159478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None/>
            </a:pPr>
            <a:r>
              <a:rPr lang="de-CH" sz="3100" smtClean="0"/>
              <a:t> </a:t>
            </a: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8</a:t>
            </a:fld>
            <a:endParaRPr lang="de-CH"/>
          </a:p>
        </p:txBody>
      </p:sp>
    </p:spTree>
    <p:extLst>
      <p:ext uri="{BB962C8B-B14F-4D97-AF65-F5344CB8AC3E}">
        <p14:creationId xmlns:p14="http://schemas.microsoft.com/office/powerpoint/2010/main" val="2590853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None/>
            </a:pPr>
            <a:r>
              <a:rPr lang="de-CH" sz="3100" smtClean="0"/>
              <a:t> </a:t>
            </a:r>
            <a:endParaRPr lang="de-CH" dirty="0"/>
          </a:p>
        </p:txBody>
      </p:sp>
      <p:sp>
        <p:nvSpPr>
          <p:cNvPr id="4" name="Foliennummernplatzhalter 3"/>
          <p:cNvSpPr>
            <a:spLocks noGrp="1"/>
          </p:cNvSpPr>
          <p:nvPr>
            <p:ph type="sldNum" sz="quarter" idx="10"/>
          </p:nvPr>
        </p:nvSpPr>
        <p:spPr/>
        <p:txBody>
          <a:bodyPr/>
          <a:lstStyle/>
          <a:p>
            <a:fld id="{9EA6A4E9-44B0-4696-A372-B49E2EF350D6}" type="slidenum">
              <a:rPr lang="de-CH" smtClean="0"/>
              <a:pPr/>
              <a:t>9</a:t>
            </a:fld>
            <a:endParaRPr lang="de-CH"/>
          </a:p>
        </p:txBody>
      </p:sp>
    </p:spTree>
    <p:extLst>
      <p:ext uri="{BB962C8B-B14F-4D97-AF65-F5344CB8AC3E}">
        <p14:creationId xmlns:p14="http://schemas.microsoft.com/office/powerpoint/2010/main" val="464348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r>
              <a:rPr lang="de-DE" smtClean="0"/>
              <a:t>KOST</a:t>
            </a:r>
            <a:endParaRPr lang="de-DE"/>
          </a:p>
        </p:txBody>
      </p:sp>
      <p:sp>
        <p:nvSpPr>
          <p:cNvPr id="5" name="Fußzeilenplatzhalter 4"/>
          <p:cNvSpPr>
            <a:spLocks noGrp="1"/>
          </p:cNvSpPr>
          <p:nvPr>
            <p:ph type="ftr" sz="quarter" idx="11"/>
          </p:nvPr>
        </p:nvSpPr>
        <p:spPr/>
        <p:txBody>
          <a:bodyPr/>
          <a:lstStyle/>
          <a:p>
            <a:r>
              <a:rPr lang="de-CH" smtClean="0"/>
              <a:t>März 2020      C. Röthlisberger-Jourdan                                                                                         PDF mit mangelhaftem Font: Text ist nicht durchsuch- und extrahierbar </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KOST</a:t>
            </a:r>
            <a:endParaRPr lang="de-DE"/>
          </a:p>
        </p:txBody>
      </p:sp>
      <p:sp>
        <p:nvSpPr>
          <p:cNvPr id="5" name="Fußzeilenplatzhalter 4"/>
          <p:cNvSpPr>
            <a:spLocks noGrp="1"/>
          </p:cNvSpPr>
          <p:nvPr>
            <p:ph type="ftr" sz="quarter" idx="11"/>
          </p:nvPr>
        </p:nvSpPr>
        <p:spPr/>
        <p:txBody>
          <a:bodyPr/>
          <a:lstStyle/>
          <a:p>
            <a:r>
              <a:rPr lang="de-CH" smtClean="0"/>
              <a:t>März 2020      C. Röthlisberger-Jourdan                                                                                         PDF mit mangelhaftem Font: Text ist nicht durchsuch- und extrahierbar </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KOST</a:t>
            </a:r>
            <a:endParaRPr lang="de-DE"/>
          </a:p>
        </p:txBody>
      </p:sp>
      <p:sp>
        <p:nvSpPr>
          <p:cNvPr id="5" name="Fußzeilenplatzhalter 4"/>
          <p:cNvSpPr>
            <a:spLocks noGrp="1"/>
          </p:cNvSpPr>
          <p:nvPr>
            <p:ph type="ftr" sz="quarter" idx="11"/>
          </p:nvPr>
        </p:nvSpPr>
        <p:spPr/>
        <p:txBody>
          <a:bodyPr/>
          <a:lstStyle/>
          <a:p>
            <a:r>
              <a:rPr lang="de-CH" smtClean="0"/>
              <a:t>März 2020      C. Röthlisberger-Jourdan                                                                                         PDF mit mangelhaftem Font: Text ist nicht durchsuch- und extrahierbar </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1090464" cy="365125"/>
          </a:xfrm>
        </p:spPr>
        <p:txBody>
          <a:bodyPr/>
          <a:lstStyle>
            <a:lvl1pPr>
              <a:defRPr sz="3200"/>
            </a:lvl1pPr>
          </a:lstStyle>
          <a:p>
            <a:r>
              <a:rPr lang="de-DE" smtClean="0"/>
              <a:t>KOST</a:t>
            </a:r>
            <a:endParaRPr lang="de-DE" dirty="0"/>
          </a:p>
        </p:txBody>
      </p:sp>
      <p:sp>
        <p:nvSpPr>
          <p:cNvPr id="5" name="Fußzeilenplatzhalter 4"/>
          <p:cNvSpPr>
            <a:spLocks noGrp="1"/>
          </p:cNvSpPr>
          <p:nvPr>
            <p:ph type="ftr" sz="quarter" idx="11"/>
          </p:nvPr>
        </p:nvSpPr>
        <p:spPr>
          <a:xfrm>
            <a:off x="1619672" y="6356350"/>
            <a:ext cx="5904656" cy="365125"/>
          </a:xfrm>
        </p:spPr>
        <p:txBody>
          <a:bodyPr/>
          <a:lstStyle/>
          <a:p>
            <a:r>
              <a:rPr lang="de-CH" smtClean="0"/>
              <a:t>März 2020      C. Röthlisberger-Jourdan                                                                                         PDF mit mangelhaftem Font: Text ist nicht durchsuch- und extrahierbar </a:t>
            </a:r>
            <a:endParaRPr lang="de-DE" dirty="0"/>
          </a:p>
        </p:txBody>
      </p:sp>
      <p:sp>
        <p:nvSpPr>
          <p:cNvPr id="6" name="Foliennummernplatzhalter 5"/>
          <p:cNvSpPr>
            <a:spLocks noGrp="1"/>
          </p:cNvSpPr>
          <p:nvPr>
            <p:ph type="sldNum" sz="quarter" idx="12"/>
          </p:nvPr>
        </p:nvSpPr>
        <p:spPr>
          <a:xfrm>
            <a:off x="7596336" y="6356350"/>
            <a:ext cx="1090464" cy="365125"/>
          </a:xfrm>
        </p:spPr>
        <p:txBody>
          <a:bodyPr/>
          <a:lstStyle/>
          <a:p>
            <a:fld id="{6C6AE60A-B69C-4790-82F7-3882EDF23186}"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r>
              <a:rPr lang="de-DE" smtClean="0"/>
              <a:t>KOST</a:t>
            </a:r>
            <a:endParaRPr lang="de-DE"/>
          </a:p>
        </p:txBody>
      </p:sp>
      <p:sp>
        <p:nvSpPr>
          <p:cNvPr id="5" name="Fußzeilenplatzhalter 4"/>
          <p:cNvSpPr>
            <a:spLocks noGrp="1"/>
          </p:cNvSpPr>
          <p:nvPr>
            <p:ph type="ftr" sz="quarter" idx="11"/>
          </p:nvPr>
        </p:nvSpPr>
        <p:spPr/>
        <p:txBody>
          <a:bodyPr/>
          <a:lstStyle/>
          <a:p>
            <a:r>
              <a:rPr lang="de-CH" smtClean="0"/>
              <a:t>März 2020      C. Röthlisberger-Jourdan                                                                                         PDF mit mangelhaftem Font: Text ist nicht durchsuch- und extrahierbar </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KOST</a:t>
            </a:r>
            <a:endParaRPr lang="de-DE"/>
          </a:p>
        </p:txBody>
      </p:sp>
      <p:sp>
        <p:nvSpPr>
          <p:cNvPr id="6" name="Fußzeilenplatzhalter 5"/>
          <p:cNvSpPr>
            <a:spLocks noGrp="1"/>
          </p:cNvSpPr>
          <p:nvPr>
            <p:ph type="ftr" sz="quarter" idx="11"/>
          </p:nvPr>
        </p:nvSpPr>
        <p:spPr/>
        <p:txBody>
          <a:bodyPr/>
          <a:lstStyle/>
          <a:p>
            <a:r>
              <a:rPr lang="de-CH" smtClean="0"/>
              <a:t>März 2020      C. Röthlisberger-Jourdan                                                                                         PDF mit mangelhaftem Font: Text ist nicht durchsuch- und extrahierbar </a:t>
            </a:r>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KOST</a:t>
            </a:r>
            <a:endParaRPr lang="de-DE"/>
          </a:p>
        </p:txBody>
      </p:sp>
      <p:sp>
        <p:nvSpPr>
          <p:cNvPr id="8" name="Fußzeilenplatzhalter 7"/>
          <p:cNvSpPr>
            <a:spLocks noGrp="1"/>
          </p:cNvSpPr>
          <p:nvPr>
            <p:ph type="ftr" sz="quarter" idx="11"/>
          </p:nvPr>
        </p:nvSpPr>
        <p:spPr/>
        <p:txBody>
          <a:bodyPr/>
          <a:lstStyle/>
          <a:p>
            <a:r>
              <a:rPr lang="de-CH" smtClean="0"/>
              <a:t>März 2020      C. Röthlisberger-Jourdan                                                                                         PDF mit mangelhaftem Font: Text ist nicht durchsuch- und extrahierbar </a:t>
            </a:r>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KOST</a:t>
            </a:r>
            <a:endParaRPr lang="de-DE"/>
          </a:p>
        </p:txBody>
      </p:sp>
      <p:sp>
        <p:nvSpPr>
          <p:cNvPr id="4" name="Fußzeilenplatzhalter 3"/>
          <p:cNvSpPr>
            <a:spLocks noGrp="1"/>
          </p:cNvSpPr>
          <p:nvPr>
            <p:ph type="ftr" sz="quarter" idx="11"/>
          </p:nvPr>
        </p:nvSpPr>
        <p:spPr/>
        <p:txBody>
          <a:bodyPr/>
          <a:lstStyle/>
          <a:p>
            <a:r>
              <a:rPr lang="de-CH" smtClean="0"/>
              <a:t>März 2020      C. Röthlisberger-Jourdan                                                                                         PDF mit mangelhaftem Font: Text ist nicht durchsuch- und extrahierbar </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KOST</a:t>
            </a:r>
            <a:endParaRPr lang="de-DE"/>
          </a:p>
        </p:txBody>
      </p:sp>
      <p:sp>
        <p:nvSpPr>
          <p:cNvPr id="3" name="Fußzeilenplatzhalter 2"/>
          <p:cNvSpPr>
            <a:spLocks noGrp="1"/>
          </p:cNvSpPr>
          <p:nvPr>
            <p:ph type="ftr" sz="quarter" idx="11"/>
          </p:nvPr>
        </p:nvSpPr>
        <p:spPr/>
        <p:txBody>
          <a:bodyPr/>
          <a:lstStyle/>
          <a:p>
            <a:r>
              <a:rPr lang="de-CH" smtClean="0"/>
              <a:t>März 2020      C. Röthlisberger-Jourdan                                                                                         PDF mit mangelhaftem Font: Text ist nicht durchsuch- und extrahierbar </a:t>
            </a:r>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r>
              <a:rPr lang="de-DE" smtClean="0"/>
              <a:t>KOST</a:t>
            </a:r>
            <a:endParaRPr lang="de-DE"/>
          </a:p>
        </p:txBody>
      </p:sp>
      <p:sp>
        <p:nvSpPr>
          <p:cNvPr id="6" name="Fußzeilenplatzhalter 5"/>
          <p:cNvSpPr>
            <a:spLocks noGrp="1"/>
          </p:cNvSpPr>
          <p:nvPr>
            <p:ph type="ftr" sz="quarter" idx="11"/>
          </p:nvPr>
        </p:nvSpPr>
        <p:spPr/>
        <p:txBody>
          <a:bodyPr/>
          <a:lstStyle/>
          <a:p>
            <a:r>
              <a:rPr lang="de-CH" smtClean="0"/>
              <a:t>März 2020      C. Röthlisberger-Jourdan                                                                                         PDF mit mangelhaftem Font: Text ist nicht durchsuch- und extrahierbar </a:t>
            </a:r>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r>
              <a:rPr lang="de-DE" smtClean="0"/>
              <a:t>KOST</a:t>
            </a:r>
            <a:endParaRPr lang="de-DE"/>
          </a:p>
        </p:txBody>
      </p:sp>
      <p:sp>
        <p:nvSpPr>
          <p:cNvPr id="6" name="Fußzeilenplatzhalter 5"/>
          <p:cNvSpPr>
            <a:spLocks noGrp="1"/>
          </p:cNvSpPr>
          <p:nvPr>
            <p:ph type="ftr" sz="quarter" idx="11"/>
          </p:nvPr>
        </p:nvSpPr>
        <p:spPr/>
        <p:txBody>
          <a:bodyPr/>
          <a:lstStyle/>
          <a:p>
            <a:r>
              <a:rPr lang="de-CH" smtClean="0"/>
              <a:t>März 2020      C. Röthlisberger-Jourdan                                                                                         PDF mit mangelhaftem Font: Text ist nicht durchsuch- und extrahierbar </a:t>
            </a:r>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KOST</a:t>
            </a:r>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CH" smtClean="0"/>
              <a:t>März 2020      C. Röthlisberger-Jourdan                                                                                         PDF mit mangelhaftem Font: Text ist nicht durchsuch- und extrahierbar </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claire.roethlisberger@kost.admin.ch"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om/url?sa=t&amp;rct=j&amp;q=&amp;esrc=s&amp;source=web&amp;cd=3&amp;ved=2ahUKEwiZuI2KqdXlAhVCiVwKHVHdAMAQFjACegQIABAC&amp;url=https%3A%2F%2Fwww.bj.admin.ch%2Fdam%2Fdata%2Fbj%2Fstaat%2Frechtsinformatik%2Fmagglingen%2F2011%2F11a_wolf-d.pdf&amp;usg=AOvVaw1axu05TNz968Y_IeZoXCgq"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Beilagen/5.2.1_Ausloeser.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CH" sz="4900" dirty="0"/>
              <a:t>PDF mit mangelhaftem Font: </a:t>
            </a:r>
            <a:br>
              <a:rPr lang="de-CH" sz="4900" dirty="0"/>
            </a:br>
            <a:r>
              <a:rPr lang="de-CH" sz="3900" dirty="0"/>
              <a:t>Text ist nicht durchsuch- und </a:t>
            </a:r>
            <a:r>
              <a:rPr lang="de-CH" sz="3900" dirty="0" smtClean="0"/>
              <a:t>extrahierbar</a:t>
            </a:r>
            <a:endParaRPr lang="de-CH" dirty="0"/>
          </a:p>
        </p:txBody>
      </p:sp>
      <p:sp>
        <p:nvSpPr>
          <p:cNvPr id="3" name="Untertitel 2"/>
          <p:cNvSpPr>
            <a:spLocks noGrp="1"/>
          </p:cNvSpPr>
          <p:nvPr>
            <p:ph type="subTitle" idx="1"/>
          </p:nvPr>
        </p:nvSpPr>
        <p:spPr/>
        <p:txBody>
          <a:bodyPr/>
          <a:lstStyle/>
          <a:p>
            <a:r>
              <a:rPr lang="de-CH" dirty="0" err="1" smtClean="0"/>
              <a:t>Preservation</a:t>
            </a:r>
            <a:r>
              <a:rPr lang="de-CH" dirty="0" smtClean="0"/>
              <a:t> </a:t>
            </a:r>
            <a:r>
              <a:rPr lang="de-CH" dirty="0" err="1" smtClean="0"/>
              <a:t>Planning</a:t>
            </a:r>
            <a:r>
              <a:rPr lang="de-CH" dirty="0" smtClean="0"/>
              <a:t>,</a:t>
            </a:r>
            <a:br>
              <a:rPr lang="de-CH" dirty="0" smtClean="0"/>
            </a:br>
            <a:r>
              <a:rPr lang="de-CH" dirty="0" smtClean="0"/>
              <a:t>März 2020</a:t>
            </a:r>
          </a:p>
        </p:txBody>
      </p:sp>
      <p:pic>
        <p:nvPicPr>
          <p:cNvPr id="4" name="Picture 4" descr="KOST"/>
          <p:cNvPicPr>
            <a:picLocks noChangeAspect="1" noChangeArrowheads="1"/>
          </p:cNvPicPr>
          <p:nvPr/>
        </p:nvPicPr>
        <p:blipFill>
          <a:blip r:embed="rId3" cstate="print"/>
          <a:srcRect/>
          <a:stretch>
            <a:fillRect/>
          </a:stretch>
        </p:blipFill>
        <p:spPr bwMode="auto">
          <a:xfrm>
            <a:off x="533400" y="685800"/>
            <a:ext cx="8001000" cy="10556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a:t>Problem und Auswirkungen</a:t>
            </a:r>
            <a:endParaRPr lang="de-CH" dirty="0"/>
          </a:p>
        </p:txBody>
      </p:sp>
      <p:sp>
        <p:nvSpPr>
          <p:cNvPr id="3" name="Inhaltsplatzhalter 2"/>
          <p:cNvSpPr>
            <a:spLocks noGrp="1"/>
          </p:cNvSpPr>
          <p:nvPr>
            <p:ph idx="1"/>
          </p:nvPr>
        </p:nvSpPr>
        <p:spPr>
          <a:xfrm>
            <a:off x="457200" y="1600200"/>
            <a:ext cx="8435280" cy="4525963"/>
          </a:xfrm>
        </p:spPr>
        <p:txBody>
          <a:bodyPr>
            <a:normAutofit/>
          </a:bodyPr>
          <a:lstStyle/>
          <a:p>
            <a:pPr marL="0" lvl="0" indent="0">
              <a:buNone/>
            </a:pPr>
            <a:r>
              <a:rPr lang="de-CH" sz="2900" dirty="0" smtClean="0"/>
              <a:t>Alle </a:t>
            </a:r>
            <a:r>
              <a:rPr lang="de-CH" sz="2900" dirty="0"/>
              <a:t>PDF-Dateien mit eingebetteten Schriften können diesen Mangel </a:t>
            </a:r>
            <a:r>
              <a:rPr lang="de-CH" sz="2900" dirty="0" smtClean="0"/>
              <a:t>enthalten. </a:t>
            </a:r>
          </a:p>
          <a:p>
            <a:pPr marL="0" lvl="0" indent="0">
              <a:buNone/>
            </a:pPr>
            <a:endParaRPr lang="de-CH" sz="2900" dirty="0"/>
          </a:p>
          <a:p>
            <a:pPr marL="0" lvl="0" indent="0">
              <a:buNone/>
            </a:pPr>
            <a:r>
              <a:rPr lang="de-CH" sz="2900" dirty="0"/>
              <a:t>Archive müssen damit rechnen, dass ohne Massnahmen </a:t>
            </a:r>
            <a:r>
              <a:rPr lang="de-CH" sz="2900" dirty="0" smtClean="0"/>
              <a:t>diese PDF-Dateien bei </a:t>
            </a:r>
            <a:r>
              <a:rPr lang="de-CH" sz="2900" dirty="0"/>
              <a:t>einer Inbetriebnahme einer Volltextsuche nicht gefunden würden. </a:t>
            </a:r>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10</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963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smtClean="0"/>
              <a:t>Assessment: Entwicklung</a:t>
            </a:r>
            <a:endParaRPr lang="de-CH" dirty="0"/>
          </a:p>
        </p:txBody>
      </p:sp>
      <p:sp>
        <p:nvSpPr>
          <p:cNvPr id="3" name="Inhaltsplatzhalter 2"/>
          <p:cNvSpPr>
            <a:spLocks noGrp="1"/>
          </p:cNvSpPr>
          <p:nvPr>
            <p:ph idx="1"/>
          </p:nvPr>
        </p:nvSpPr>
        <p:spPr>
          <a:xfrm>
            <a:off x="457200" y="1600200"/>
            <a:ext cx="8435280" cy="4525963"/>
          </a:xfrm>
        </p:spPr>
        <p:txBody>
          <a:bodyPr>
            <a:normAutofit/>
          </a:bodyPr>
          <a:lstStyle/>
          <a:p>
            <a:pPr marL="0" indent="0">
              <a:buNone/>
            </a:pPr>
            <a:r>
              <a:rPr lang="de-CH" sz="2900" dirty="0" smtClean="0"/>
              <a:t>Ein Assessment </a:t>
            </a:r>
            <a:r>
              <a:rPr lang="de-CH" sz="2900" dirty="0"/>
              <a:t>mit den bestehenden Tools war nicht möglich. </a:t>
            </a:r>
            <a:r>
              <a:rPr lang="de-CH" sz="2900" dirty="0" smtClean="0"/>
              <a:t>Die KOST beauftragt die </a:t>
            </a:r>
            <a:r>
              <a:rPr lang="de-CH" sz="2900" dirty="0"/>
              <a:t>Firma PDF Tools </a:t>
            </a:r>
            <a:r>
              <a:rPr lang="de-CH" sz="2900" dirty="0" smtClean="0"/>
              <a:t>AG für die Entwicklung.</a:t>
            </a:r>
          </a:p>
          <a:p>
            <a:pPr marL="514350" lvl="0" indent="-514350">
              <a:buFont typeface="Wingdings" panose="05000000000000000000" pitchFamily="2" charset="2"/>
              <a:buChar char="Ø"/>
            </a:pPr>
            <a:r>
              <a:rPr lang="de-CH" sz="2200" dirty="0" smtClean="0">
                <a:ea typeface="Calibri" panose="020F0502020204030204" pitchFamily="34" charset="0"/>
                <a:cs typeface="Times New Roman" panose="02020603050405020304" pitchFamily="18" charset="0"/>
              </a:rPr>
              <a:t>neues </a:t>
            </a:r>
            <a:r>
              <a:rPr lang="de-CH" sz="2200" dirty="0">
                <a:ea typeface="Calibri" panose="020F0502020204030204" pitchFamily="34" charset="0"/>
                <a:cs typeface="Times New Roman" panose="02020603050405020304" pitchFamily="18" charset="0"/>
              </a:rPr>
              <a:t>Zusatzmodul für den «3-Heights™ PDF Validator» </a:t>
            </a:r>
          </a:p>
          <a:p>
            <a:pPr marL="514350" lvl="0" indent="-514350">
              <a:buFont typeface="Wingdings" panose="05000000000000000000" pitchFamily="2" charset="2"/>
              <a:buChar char="Ø"/>
            </a:pPr>
            <a:r>
              <a:rPr lang="de-CH" sz="2200" dirty="0">
                <a:ea typeface="Calibri" panose="020F0502020204030204" pitchFamily="34" charset="0"/>
                <a:cs typeface="Times New Roman" panose="02020603050405020304" pitchFamily="18" charset="0"/>
              </a:rPr>
              <a:t>«3-Heights™ PDF Validator» ist </a:t>
            </a:r>
            <a:r>
              <a:rPr lang="de-CH" sz="2200" dirty="0" smtClean="0">
                <a:ea typeface="Calibri" panose="020F0502020204030204" pitchFamily="34" charset="0"/>
                <a:cs typeface="Times New Roman" panose="02020603050405020304" pitchFamily="18" charset="0"/>
              </a:rPr>
              <a:t>in </a:t>
            </a:r>
            <a:r>
              <a:rPr lang="de-CH" sz="2200" dirty="0">
                <a:ea typeface="Calibri" panose="020F0502020204030204" pitchFamily="34" charset="0"/>
                <a:cs typeface="Times New Roman" panose="02020603050405020304" pitchFamily="18" charset="0"/>
              </a:rPr>
              <a:t>KOST-Val  </a:t>
            </a:r>
            <a:r>
              <a:rPr lang="de-CH" sz="2200" dirty="0" smtClean="0">
                <a:ea typeface="Calibri" panose="020F0502020204030204" pitchFamily="34" charset="0"/>
                <a:cs typeface="Times New Roman" panose="02020603050405020304" pitchFamily="18" charset="0"/>
              </a:rPr>
              <a:t>integriert</a:t>
            </a:r>
          </a:p>
          <a:p>
            <a:pPr marL="514350" lvl="0" indent="-514350">
              <a:buFont typeface="Wingdings" panose="05000000000000000000" pitchFamily="2" charset="2"/>
              <a:buChar char="Ø"/>
            </a:pPr>
            <a:r>
              <a:rPr lang="de-CH" sz="2200" dirty="0" smtClean="0">
                <a:cs typeface="Times New Roman" panose="02020603050405020304" pitchFamily="18" charset="0"/>
              </a:rPr>
              <a:t>Ausgabe von diversen Informationen:</a:t>
            </a:r>
          </a:p>
          <a:p>
            <a:pPr marL="914400" lvl="1" indent="-514350">
              <a:buFont typeface="Arial" panose="020B0604020202020204" pitchFamily="34" charset="0"/>
              <a:buChar char="•"/>
            </a:pPr>
            <a:r>
              <a:rPr lang="de-CH" sz="1900" dirty="0" smtClean="0">
                <a:cs typeface="Times New Roman" panose="02020603050405020304" pitchFamily="18" charset="0"/>
              </a:rPr>
              <a:t>Metadaten zur Datei; z.B. Hersteller und PDF-Version</a:t>
            </a:r>
          </a:p>
          <a:p>
            <a:pPr marL="914400" lvl="1" indent="-514350">
              <a:buFont typeface="Arial" panose="020B0604020202020204" pitchFamily="34" charset="0"/>
              <a:buChar char="•"/>
            </a:pPr>
            <a:r>
              <a:rPr lang="de-CH" sz="1900" dirty="0" smtClean="0">
                <a:cs typeface="Times New Roman" panose="02020603050405020304" pitchFamily="18" charset="0"/>
              </a:rPr>
              <a:t>Metadaten zur Schrift; z.B. Name und </a:t>
            </a:r>
            <a:r>
              <a:rPr lang="de-CH" sz="1900" dirty="0" err="1" smtClean="0">
                <a:cs typeface="Times New Roman" panose="02020603050405020304" pitchFamily="18" charset="0"/>
              </a:rPr>
              <a:t>Fonttype</a:t>
            </a:r>
            <a:endParaRPr lang="de-CH" sz="1900" dirty="0" smtClean="0">
              <a:cs typeface="Times New Roman" panose="02020603050405020304" pitchFamily="18" charset="0"/>
            </a:endParaRPr>
          </a:p>
          <a:p>
            <a:pPr marL="914400" lvl="1" indent="-514350">
              <a:buFont typeface="Arial" panose="020B0604020202020204" pitchFamily="34" charset="0"/>
              <a:buChar char="•"/>
            </a:pPr>
            <a:r>
              <a:rPr lang="de-CH" sz="1900" dirty="0" smtClean="0">
                <a:cs typeface="Times New Roman" panose="02020603050405020304" pitchFamily="18" charset="0"/>
              </a:rPr>
              <a:t>Informationen zum Zeichen (z.B. Kontur als Bild und Unicodezeichen)</a:t>
            </a:r>
            <a:endParaRPr lang="de-CH" sz="1900" dirty="0"/>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11</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993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smtClean="0"/>
              <a:t>Assessment: Ergebnis «</a:t>
            </a:r>
            <a:r>
              <a:rPr lang="de-CH" sz="4000" dirty="0" err="1" smtClean="0"/>
              <a:t>strict</a:t>
            </a:r>
            <a:r>
              <a:rPr lang="de-CH" sz="4000" dirty="0" smtClean="0"/>
              <a:t>»</a:t>
            </a:r>
            <a:endParaRPr lang="de-CH" dirty="0"/>
          </a:p>
        </p:txBody>
      </p:sp>
      <p:sp>
        <p:nvSpPr>
          <p:cNvPr id="3" name="Inhaltsplatzhalter 2"/>
          <p:cNvSpPr>
            <a:spLocks noGrp="1"/>
          </p:cNvSpPr>
          <p:nvPr>
            <p:ph idx="1"/>
          </p:nvPr>
        </p:nvSpPr>
        <p:spPr>
          <a:xfrm>
            <a:off x="457200" y="1600201"/>
            <a:ext cx="8435280" cy="2332856"/>
          </a:xfrm>
        </p:spPr>
        <p:txBody>
          <a:bodyPr>
            <a:normAutofit/>
          </a:bodyPr>
          <a:lstStyle/>
          <a:p>
            <a:pPr marL="0" indent="0">
              <a:buNone/>
            </a:pPr>
            <a:r>
              <a:rPr lang="de-CH" sz="2900" dirty="0" smtClean="0"/>
              <a:t>Mit </a:t>
            </a:r>
            <a:r>
              <a:rPr lang="de-CH" sz="2900" dirty="0"/>
              <a:t>der Konfiguration «</a:t>
            </a:r>
            <a:r>
              <a:rPr lang="de-CH" sz="2900" dirty="0" err="1"/>
              <a:t>strict</a:t>
            </a:r>
            <a:r>
              <a:rPr lang="de-CH" sz="2900" dirty="0"/>
              <a:t>», welches dem Ergebnis des «3-Heights™ PDF </a:t>
            </a:r>
            <a:r>
              <a:rPr lang="de-CH" sz="2900" dirty="0" err="1"/>
              <a:t>Validators</a:t>
            </a:r>
            <a:r>
              <a:rPr lang="de-CH" sz="2900" dirty="0"/>
              <a:t>»  entspricht, werden alle unbekannten und undefinierten Zeichen bemängelt. </a:t>
            </a:r>
            <a:endParaRPr lang="de-CH" sz="2900" dirty="0" smtClean="0"/>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12</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
        <p:nvSpPr>
          <p:cNvPr id="9" name="Inhaltsplatzhalter 2"/>
          <p:cNvSpPr txBox="1">
            <a:spLocks/>
          </p:cNvSpPr>
          <p:nvPr/>
        </p:nvSpPr>
        <p:spPr>
          <a:xfrm>
            <a:off x="452462" y="4005065"/>
            <a:ext cx="8435280" cy="1080119"/>
          </a:xfrm>
          <a:prstGeom prst="rect">
            <a:avLst/>
          </a:prstGeom>
          <a:solidFill>
            <a:schemeClr val="accent2">
              <a:lumMod val="40000"/>
              <a:lumOff val="6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de-CH" sz="2900" dirty="0" smtClean="0"/>
              <a:t>In den KOST-Archiven sind im Schnitt rund 20% aller PDF/A-1b und PDF/A-2b Dateien betroffen.</a:t>
            </a:r>
          </a:p>
        </p:txBody>
      </p:sp>
    </p:spTree>
    <p:extLst>
      <p:ext uri="{BB962C8B-B14F-4D97-AF65-F5344CB8AC3E}">
        <p14:creationId xmlns:p14="http://schemas.microsoft.com/office/powerpoint/2010/main" val="370860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smtClean="0"/>
              <a:t>Assessment: Nachauswertung</a:t>
            </a:r>
            <a:endParaRPr lang="de-CH" dirty="0"/>
          </a:p>
        </p:txBody>
      </p:sp>
      <p:sp>
        <p:nvSpPr>
          <p:cNvPr id="3" name="Inhaltsplatzhalter 2"/>
          <p:cNvSpPr>
            <a:spLocks noGrp="1"/>
          </p:cNvSpPr>
          <p:nvPr>
            <p:ph idx="1"/>
          </p:nvPr>
        </p:nvSpPr>
        <p:spPr>
          <a:xfrm>
            <a:off x="457200" y="1600200"/>
            <a:ext cx="8435280" cy="4525963"/>
          </a:xfrm>
        </p:spPr>
        <p:txBody>
          <a:bodyPr>
            <a:normAutofit/>
          </a:bodyPr>
          <a:lstStyle/>
          <a:p>
            <a:pPr marL="0" indent="0">
              <a:buNone/>
            </a:pPr>
            <a:r>
              <a:rPr lang="de-CH" sz="2900" dirty="0" smtClean="0"/>
              <a:t>Bedarf an einer Nachauswertung «tolerant», bei der unkritische Mängel ignoriert werden</a:t>
            </a:r>
            <a:endParaRPr lang="de-CH" sz="2900" dirty="0"/>
          </a:p>
          <a:p>
            <a:pPr marL="514350" indent="-514350">
              <a:buFont typeface="Wingdings" panose="05000000000000000000" pitchFamily="2" charset="2"/>
              <a:buChar char="Ø"/>
            </a:pPr>
            <a:r>
              <a:rPr lang="de-CH" sz="2200" dirty="0" smtClean="0">
                <a:ea typeface="Calibri" panose="020F0502020204030204" pitchFamily="34" charset="0"/>
                <a:cs typeface="Times New Roman" panose="02020603050405020304" pitchFamily="18" charset="0"/>
              </a:rPr>
              <a:t>maximal </a:t>
            </a:r>
            <a:r>
              <a:rPr lang="de-CH" sz="2200" dirty="0">
                <a:ea typeface="Calibri" panose="020F0502020204030204" pitchFamily="34" charset="0"/>
                <a:cs typeface="Times New Roman" panose="02020603050405020304" pitchFamily="18" charset="0"/>
              </a:rPr>
              <a:t>5 Zeichen </a:t>
            </a:r>
            <a:r>
              <a:rPr lang="de-CH" sz="2200" dirty="0" smtClean="0">
                <a:ea typeface="Calibri" panose="020F0502020204030204" pitchFamily="34" charset="0"/>
                <a:cs typeface="Times New Roman" panose="02020603050405020304" pitchFamily="18" charset="0"/>
              </a:rPr>
              <a:t>eingebettet</a:t>
            </a:r>
            <a:endParaRPr lang="de-CH" sz="2200" dirty="0">
              <a:ea typeface="Calibri" panose="020F0502020204030204" pitchFamily="34" charset="0"/>
              <a:cs typeface="Times New Roman" panose="02020603050405020304" pitchFamily="18" charset="0"/>
            </a:endParaRPr>
          </a:p>
          <a:p>
            <a:pPr marL="514350" indent="-514350">
              <a:buFont typeface="Wingdings" panose="05000000000000000000" pitchFamily="2" charset="2"/>
              <a:buChar char="Ø"/>
            </a:pPr>
            <a:r>
              <a:rPr lang="de-CH" sz="2200" dirty="0" err="1" smtClean="0">
                <a:ea typeface="Calibri" panose="020F0502020204030204" pitchFamily="34" charset="0"/>
                <a:cs typeface="Times New Roman" panose="02020603050405020304" pitchFamily="18" charset="0"/>
              </a:rPr>
              <a:t>Webdings</a:t>
            </a:r>
            <a:r>
              <a:rPr lang="de-CH" sz="2200" dirty="0" smtClean="0">
                <a:ea typeface="Calibri" panose="020F0502020204030204" pitchFamily="34" charset="0"/>
                <a:cs typeface="Times New Roman" panose="02020603050405020304" pitchFamily="18" charset="0"/>
              </a:rPr>
              <a:t>-, Wingdings-, Symbol- </a:t>
            </a:r>
            <a:r>
              <a:rPr lang="de-CH" sz="2200" dirty="0">
                <a:ea typeface="Calibri" panose="020F0502020204030204" pitchFamily="34" charset="0"/>
                <a:cs typeface="Times New Roman" panose="02020603050405020304" pitchFamily="18" charset="0"/>
              </a:rPr>
              <a:t>oder </a:t>
            </a:r>
            <a:r>
              <a:rPr lang="de-CH" sz="2200" dirty="0" err="1" smtClean="0">
                <a:ea typeface="Calibri" panose="020F0502020204030204" pitchFamily="34" charset="0"/>
                <a:cs typeface="Times New Roman" panose="02020603050405020304" pitchFamily="18" charset="0"/>
              </a:rPr>
              <a:t>Math</a:t>
            </a:r>
            <a:r>
              <a:rPr lang="de-CH" sz="2200" dirty="0" smtClean="0">
                <a:ea typeface="Calibri" panose="020F0502020204030204" pitchFamily="34" charset="0"/>
                <a:cs typeface="Times New Roman" panose="02020603050405020304" pitchFamily="18" charset="0"/>
              </a:rPr>
              <a:t>-Schriften</a:t>
            </a:r>
          </a:p>
          <a:p>
            <a:pPr marL="514350" indent="-514350">
              <a:buFont typeface="Wingdings" panose="05000000000000000000" pitchFamily="2" charset="2"/>
              <a:buChar char="Ø"/>
            </a:pPr>
            <a:r>
              <a:rPr lang="de-CH" sz="2200" dirty="0" smtClean="0">
                <a:ea typeface="Calibri" panose="020F0502020204030204" pitchFamily="34" charset="0"/>
                <a:cs typeface="Times New Roman" panose="02020603050405020304" pitchFamily="18" charset="0"/>
              </a:rPr>
              <a:t>alle </a:t>
            </a:r>
            <a:r>
              <a:rPr lang="de-CH" sz="2200" dirty="0">
                <a:ea typeface="Calibri" panose="020F0502020204030204" pitchFamily="34" charset="0"/>
                <a:cs typeface="Times New Roman" panose="02020603050405020304" pitchFamily="18" charset="0"/>
              </a:rPr>
              <a:t>undefinierten Zeichen, sofern </a:t>
            </a:r>
            <a:r>
              <a:rPr lang="de-CH" sz="2200" dirty="0" smtClean="0">
                <a:latin typeface="Segoe UI Symbol" panose="020B0502040204020203" pitchFamily="34" charset="0"/>
                <a:ea typeface="Segoe UI Symbol" panose="020B0502040204020203" pitchFamily="34" charset="0"/>
                <a:cs typeface="Times New Roman" panose="02020603050405020304" pitchFamily="18" charset="0"/>
              </a:rPr>
              <a:t>≤ </a:t>
            </a:r>
            <a:r>
              <a:rPr lang="de-CH" sz="2200" dirty="0" smtClean="0">
                <a:ea typeface="Calibri" panose="020F0502020204030204" pitchFamily="34" charset="0"/>
                <a:cs typeface="Times New Roman" panose="02020603050405020304" pitchFamily="18" charset="0"/>
              </a:rPr>
              <a:t>20%</a:t>
            </a:r>
            <a:endParaRPr lang="de-CH" sz="2200" dirty="0">
              <a:ea typeface="Calibri" panose="020F0502020204030204" pitchFamily="34" charset="0"/>
              <a:cs typeface="Times New Roman" panose="02020603050405020304" pitchFamily="18" charset="0"/>
            </a:endParaRPr>
          </a:p>
          <a:p>
            <a:pPr marL="514350" indent="-514350">
              <a:buFont typeface="Wingdings" panose="05000000000000000000" pitchFamily="2" charset="2"/>
              <a:buChar char="Ø"/>
            </a:pPr>
            <a:r>
              <a:rPr lang="de-CH" sz="2200" dirty="0" smtClean="0">
                <a:ea typeface="Calibri" panose="020F0502020204030204" pitchFamily="34" charset="0"/>
                <a:cs typeface="Times New Roman" panose="02020603050405020304" pitchFamily="18" charset="0"/>
              </a:rPr>
              <a:t>bekannte Zeichen (Abstände</a:t>
            </a:r>
            <a:r>
              <a:rPr lang="de-CH" sz="2200" dirty="0">
                <a:ea typeface="Calibri" panose="020F0502020204030204" pitchFamily="34" charset="0"/>
                <a:cs typeface="Times New Roman" panose="02020603050405020304" pitchFamily="18" charset="0"/>
              </a:rPr>
              <a:t>, </a:t>
            </a:r>
            <a:r>
              <a:rPr lang="de-CH" sz="2200" dirty="0" smtClean="0">
                <a:ea typeface="Calibri" panose="020F0502020204030204" pitchFamily="34" charset="0"/>
                <a:cs typeface="Times New Roman" panose="02020603050405020304" pitchFamily="18" charset="0"/>
              </a:rPr>
              <a:t>Aufzählungen </a:t>
            </a:r>
            <a:r>
              <a:rPr lang="de-CH" sz="2200" dirty="0">
                <a:ea typeface="Calibri" panose="020F0502020204030204" pitchFamily="34" charset="0"/>
                <a:cs typeface="Times New Roman" panose="02020603050405020304" pitchFamily="18" charset="0"/>
              </a:rPr>
              <a:t>und </a:t>
            </a:r>
            <a:r>
              <a:rPr lang="de-CH" sz="2200" dirty="0" smtClean="0">
                <a:ea typeface="Calibri" panose="020F0502020204030204" pitchFamily="34" charset="0"/>
                <a:cs typeface="Times New Roman" panose="02020603050405020304" pitchFamily="18" charset="0"/>
              </a:rPr>
              <a:t>Auslassungspunkte)</a:t>
            </a:r>
            <a:endParaRPr lang="de-CH" sz="2200" dirty="0">
              <a:ea typeface="Calibri" panose="020F0502020204030204" pitchFamily="34" charset="0"/>
              <a:cs typeface="Times New Roman" panose="02020603050405020304" pitchFamily="18" charset="0"/>
            </a:endParaRPr>
          </a:p>
          <a:p>
            <a:pPr marL="514350" indent="-514350">
              <a:buFont typeface="Wingdings" panose="05000000000000000000" pitchFamily="2" charset="2"/>
              <a:buChar char="Ø"/>
            </a:pPr>
            <a:r>
              <a:rPr lang="de-CH" sz="2200" dirty="0">
                <a:ea typeface="Calibri" panose="020F0502020204030204" pitchFamily="34" charset="0"/>
                <a:cs typeface="Times New Roman" panose="02020603050405020304" pitchFamily="18" charset="0"/>
              </a:rPr>
              <a:t>w</a:t>
            </a:r>
            <a:r>
              <a:rPr lang="de-CH" sz="2200" dirty="0" smtClean="0">
                <a:ea typeface="Calibri" panose="020F0502020204030204" pitchFamily="34" charset="0"/>
                <a:cs typeface="Times New Roman" panose="02020603050405020304" pitchFamily="18" charset="0"/>
              </a:rPr>
              <a:t>enn nur </a:t>
            </a:r>
            <a:r>
              <a:rPr lang="de-CH" sz="2200" dirty="0">
                <a:ea typeface="Calibri" panose="020F0502020204030204" pitchFamily="34" charset="0"/>
                <a:cs typeface="Times New Roman" panose="02020603050405020304" pitchFamily="18" charset="0"/>
              </a:rPr>
              <a:t>noch maximal 4 Zeichen bemängelt würden </a:t>
            </a:r>
          </a:p>
          <a:p>
            <a:pPr marL="0" indent="0">
              <a:buNone/>
            </a:pPr>
            <a:endParaRPr lang="de-CH" sz="2200" dirty="0" smtClean="0">
              <a:ea typeface="Calibri" panose="020F0502020204030204" pitchFamily="34" charset="0"/>
              <a:cs typeface="Times New Roman" panose="02020603050405020304" pitchFamily="18" charset="0"/>
            </a:endParaRPr>
          </a:p>
          <a:p>
            <a:pPr marL="0" indent="0">
              <a:buNone/>
            </a:pPr>
            <a:r>
              <a:rPr lang="de-CH" sz="2900" dirty="0" smtClean="0">
                <a:ea typeface="Calibri" panose="020F0502020204030204" pitchFamily="34" charset="0"/>
                <a:cs typeface="Times New Roman" panose="02020603050405020304" pitchFamily="18" charset="0"/>
              </a:rPr>
              <a:t>Nachauswertung erfolgt in KOST-Val</a:t>
            </a:r>
          </a:p>
          <a:p>
            <a:pPr marL="0" indent="0">
              <a:buNone/>
            </a:pPr>
            <a:r>
              <a:rPr lang="de-CH" sz="2900" dirty="0" smtClean="0">
                <a:ea typeface="Calibri" panose="020F0502020204030204" pitchFamily="34" charset="0"/>
                <a:cs typeface="Times New Roman" panose="02020603050405020304" pitchFamily="18" charset="0"/>
              </a:rPr>
              <a:t>Durch die KOST definiert und entwickelt</a:t>
            </a:r>
            <a:endParaRPr lang="de-CH" sz="2900" dirty="0">
              <a:ea typeface="Calibri" panose="020F0502020204030204" pitchFamily="34" charset="0"/>
              <a:cs typeface="Times New Roman" panose="02020603050405020304" pitchFamily="18" charset="0"/>
            </a:endParaRPr>
          </a:p>
          <a:p>
            <a:pPr marL="514350" indent="-514350">
              <a:buFont typeface="Wingdings" panose="05000000000000000000" pitchFamily="2" charset="2"/>
              <a:buChar char="Ø"/>
            </a:pPr>
            <a:endParaRPr lang="de-CH" sz="2200" dirty="0">
              <a:ea typeface="Calibri" panose="020F0502020204030204" pitchFamily="34" charset="0"/>
              <a:cs typeface="Times New Roman" panose="02020603050405020304" pitchFamily="18" charset="0"/>
            </a:endParaRPr>
          </a:p>
          <a:p>
            <a:pPr marL="514350" indent="-514350">
              <a:buFont typeface="Wingdings" panose="05000000000000000000" pitchFamily="2" charset="2"/>
              <a:buChar char="Ø"/>
            </a:pPr>
            <a:endParaRPr lang="de-CH" sz="2200" dirty="0">
              <a:ea typeface="Calibri" panose="020F0502020204030204" pitchFamily="34" charset="0"/>
              <a:cs typeface="Times New Roman" panose="02020603050405020304" pitchFamily="18" charset="0"/>
            </a:endParaRPr>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13</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212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smtClean="0"/>
              <a:t>Assessment: Ergebnis «tolerant»</a:t>
            </a:r>
            <a:endParaRPr lang="de-CH" dirty="0"/>
          </a:p>
        </p:txBody>
      </p:sp>
      <p:sp>
        <p:nvSpPr>
          <p:cNvPr id="3" name="Inhaltsplatzhalter 2"/>
          <p:cNvSpPr>
            <a:spLocks noGrp="1"/>
          </p:cNvSpPr>
          <p:nvPr>
            <p:ph idx="1"/>
          </p:nvPr>
        </p:nvSpPr>
        <p:spPr>
          <a:xfrm>
            <a:off x="457200" y="1600201"/>
            <a:ext cx="8435280" cy="1324743"/>
          </a:xfrm>
        </p:spPr>
        <p:txBody>
          <a:bodyPr>
            <a:normAutofit/>
          </a:bodyPr>
          <a:lstStyle/>
          <a:p>
            <a:pPr marL="0" indent="0">
              <a:buNone/>
            </a:pPr>
            <a:r>
              <a:rPr lang="de-CH" sz="2900" dirty="0" smtClean="0"/>
              <a:t>Mit </a:t>
            </a:r>
            <a:r>
              <a:rPr lang="de-CH" sz="2900" dirty="0"/>
              <a:t>der Konfiguration </a:t>
            </a:r>
            <a:r>
              <a:rPr lang="de-CH" sz="2900" dirty="0" smtClean="0"/>
              <a:t>«tolerant» wird die Nachauswertung durchgeführt. </a:t>
            </a:r>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14</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
        <p:nvSpPr>
          <p:cNvPr id="9" name="Inhaltsplatzhalter 2"/>
          <p:cNvSpPr txBox="1">
            <a:spLocks/>
          </p:cNvSpPr>
          <p:nvPr/>
        </p:nvSpPr>
        <p:spPr>
          <a:xfrm>
            <a:off x="457200" y="4509120"/>
            <a:ext cx="8435280" cy="11415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de-CH" sz="2900" dirty="0" smtClean="0"/>
              <a:t>Diese können bei einer Volltextsuche kritisch sein.</a:t>
            </a:r>
          </a:p>
        </p:txBody>
      </p:sp>
      <p:sp>
        <p:nvSpPr>
          <p:cNvPr id="10" name="Inhaltsplatzhalter 2"/>
          <p:cNvSpPr txBox="1">
            <a:spLocks/>
          </p:cNvSpPr>
          <p:nvPr/>
        </p:nvSpPr>
        <p:spPr>
          <a:xfrm>
            <a:off x="457200" y="2924944"/>
            <a:ext cx="8435280" cy="1055267"/>
          </a:xfrm>
          <a:prstGeom prst="rect">
            <a:avLst/>
          </a:prstGeom>
          <a:solidFill>
            <a:schemeClr val="accent6">
              <a:lumMod val="40000"/>
              <a:lumOff val="6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de-CH" sz="2900" dirty="0" smtClean="0"/>
              <a:t>In den KOST-Archiven sind im Schnitt rund 1% aller PDF/A-1b und PDF/A-2b Dateien betroffen.</a:t>
            </a:r>
          </a:p>
        </p:txBody>
      </p:sp>
    </p:spTree>
    <p:extLst>
      <p:ext uri="{BB962C8B-B14F-4D97-AF65-F5344CB8AC3E}">
        <p14:creationId xmlns:p14="http://schemas.microsoft.com/office/powerpoint/2010/main" val="82540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smtClean="0"/>
              <a:t>PPEG Empfehlung 		      (1 von 2)</a:t>
            </a:r>
            <a:endParaRPr lang="de-CH" dirty="0"/>
          </a:p>
        </p:txBody>
      </p:sp>
      <p:sp>
        <p:nvSpPr>
          <p:cNvPr id="3" name="Inhaltsplatzhalter 2"/>
          <p:cNvSpPr>
            <a:spLocks noGrp="1"/>
          </p:cNvSpPr>
          <p:nvPr>
            <p:ph idx="1"/>
          </p:nvPr>
        </p:nvSpPr>
        <p:spPr>
          <a:xfrm>
            <a:off x="457200" y="1600200"/>
            <a:ext cx="8435280" cy="4525963"/>
          </a:xfrm>
        </p:spPr>
        <p:txBody>
          <a:bodyPr>
            <a:normAutofit/>
          </a:bodyPr>
          <a:lstStyle/>
          <a:p>
            <a:pPr marL="0" indent="0">
              <a:buNone/>
            </a:pPr>
            <a:r>
              <a:rPr lang="de-CH" sz="2900" dirty="0" smtClean="0">
                <a:latin typeface="Calibri" panose="020F0502020204030204" pitchFamily="34" charset="0"/>
                <a:ea typeface="Calibri" panose="020F0502020204030204" pitchFamily="34" charset="0"/>
                <a:cs typeface="Times New Roman" panose="02020603050405020304" pitchFamily="18" charset="0"/>
              </a:rPr>
              <a:t>vermeiden</a:t>
            </a:r>
            <a:r>
              <a:rPr lang="de-CH" sz="2400" dirty="0" smtClean="0">
                <a:latin typeface="Calibri" panose="020F0502020204030204" pitchFamily="34" charset="0"/>
                <a:ea typeface="Calibri" panose="020F0502020204030204" pitchFamily="34" charset="0"/>
                <a:cs typeface="Times New Roman" panose="02020603050405020304" pitchFamily="18" charset="0"/>
              </a:rPr>
              <a:t> </a:t>
            </a:r>
          </a:p>
          <a:p>
            <a:pPr marL="514350" indent="-514350">
              <a:buFont typeface="Wingdings" panose="05000000000000000000" pitchFamily="2" charset="2"/>
              <a:buChar char="Ø"/>
            </a:pPr>
            <a:r>
              <a:rPr lang="de-CH" sz="22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Konvertierungen mit qualitativ hochwertige Software erzeugen und mindestens PDF/A-2u </a:t>
            </a:r>
            <a:r>
              <a:rPr lang="de-CH" sz="22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verlangen</a:t>
            </a:r>
          </a:p>
          <a:p>
            <a:pPr marL="514350" indent="-514350">
              <a:buFont typeface="Wingdings" panose="05000000000000000000" pitchFamily="2" charset="2"/>
              <a:buChar char="Ø"/>
            </a:pPr>
            <a:r>
              <a:rPr lang="de-CH" sz="22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Per sofort</a:t>
            </a:r>
            <a:br>
              <a:rPr lang="de-CH" sz="22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br>
            <a:endParaRPr lang="de-CH" sz="22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de-CH" sz="29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im </a:t>
            </a:r>
            <a:r>
              <a:rPr lang="de-CH" sz="2900" dirty="0" err="1">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Findmittel</a:t>
            </a:r>
            <a:r>
              <a:rPr lang="de-CH" sz="29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de-CH" sz="2900" dirty="0" smtClean="0">
                <a:latin typeface="Calibri" panose="020F0502020204030204" pitchFamily="34" charset="0"/>
                <a:ea typeface="Calibri" panose="020F0502020204030204" pitchFamily="34" charset="0"/>
                <a:cs typeface="Times New Roman" panose="02020603050405020304" pitchFamily="18" charset="0"/>
              </a:rPr>
              <a:t>kennzeichnen </a:t>
            </a:r>
          </a:p>
          <a:p>
            <a:pPr marL="514350" indent="-514350">
              <a:buFont typeface="Wingdings" panose="05000000000000000000" pitchFamily="2" charset="2"/>
              <a:buChar char="Ø"/>
            </a:pPr>
            <a:r>
              <a:rPr lang="de-CH" sz="2200" dirty="0" err="1"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strict</a:t>
            </a:r>
            <a:r>
              <a:rPr lang="de-CH" sz="22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-Assessment nicht bestanden</a:t>
            </a:r>
          </a:p>
          <a:p>
            <a:pPr marL="514350" indent="-514350">
              <a:buFont typeface="Wingdings" panose="05000000000000000000" pitchFamily="2" charset="2"/>
              <a:buChar char="Ø"/>
            </a:pPr>
            <a:r>
              <a:rPr lang="de-CH" sz="22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«Datei nicht </a:t>
            </a:r>
            <a:r>
              <a:rPr lang="de-CH" sz="22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vollständig durchsuch- und extrahierbar»</a:t>
            </a:r>
          </a:p>
          <a:p>
            <a:pPr marL="514350" indent="-514350">
              <a:buFont typeface="Wingdings" panose="05000000000000000000" pitchFamily="2" charset="2"/>
              <a:buChar char="Ø"/>
            </a:pPr>
            <a:r>
              <a:rPr lang="de-CH" sz="22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Schnellst möglich kennzeichnen</a:t>
            </a:r>
            <a:endParaRPr lang="de-CH" sz="2200" dirty="0">
              <a:latin typeface="Calibri" panose="020F0502020204030204" pitchFamily="34" charset="0"/>
              <a:ea typeface="Calibri" panose="020F0502020204030204" pitchFamily="34" charset="0"/>
              <a:cs typeface="Times New Roman" panose="02020603050405020304" pitchFamily="18" charset="0"/>
            </a:endParaRPr>
          </a:p>
          <a:p>
            <a:pPr marL="514350" indent="-514350">
              <a:buNone/>
            </a:pPr>
            <a:endParaRPr lang="de-CH" sz="2200" dirty="0" smtClean="0"/>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15</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282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a:t>PPEG Empfehlung 		      </a:t>
            </a:r>
            <a:r>
              <a:rPr lang="de-CH" sz="4000" dirty="0" smtClean="0"/>
              <a:t>(2 </a:t>
            </a:r>
            <a:r>
              <a:rPr lang="de-CH" sz="4000" dirty="0"/>
              <a:t>von 2)</a:t>
            </a:r>
            <a:endParaRPr lang="de-CH" dirty="0"/>
          </a:p>
        </p:txBody>
      </p:sp>
      <p:sp>
        <p:nvSpPr>
          <p:cNvPr id="3" name="Inhaltsplatzhalter 2"/>
          <p:cNvSpPr>
            <a:spLocks noGrp="1"/>
          </p:cNvSpPr>
          <p:nvPr>
            <p:ph idx="1"/>
          </p:nvPr>
        </p:nvSpPr>
        <p:spPr>
          <a:xfrm>
            <a:off x="457200" y="1600200"/>
            <a:ext cx="8435280" cy="4525963"/>
          </a:xfrm>
        </p:spPr>
        <p:txBody>
          <a:bodyPr>
            <a:normAutofit/>
          </a:bodyPr>
          <a:lstStyle/>
          <a:p>
            <a:pPr marL="0" indent="0">
              <a:buNone/>
            </a:pPr>
            <a:r>
              <a:rPr lang="de-CH" sz="2900" dirty="0" smtClean="0">
                <a:latin typeface="Calibri" panose="020F0502020204030204" pitchFamily="34" charset="0"/>
                <a:ea typeface="Calibri" panose="020F0502020204030204" pitchFamily="34" charset="0"/>
                <a:cs typeface="Times New Roman" panose="02020603050405020304" pitchFamily="18" charset="0"/>
              </a:rPr>
              <a:t>beheben in einer neuen Representation</a:t>
            </a:r>
            <a:endParaRPr lang="de-CH" sz="29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514350" indent="-514350">
              <a:buFont typeface="Wingdings" panose="05000000000000000000" pitchFamily="2" charset="2"/>
              <a:buChar char="Ø"/>
            </a:pPr>
            <a:r>
              <a:rPr lang="de-CH" sz="22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tolerant-Assessment nicht bestanden </a:t>
            </a:r>
          </a:p>
          <a:p>
            <a:pPr marL="514350" indent="-514350">
              <a:buFont typeface="Wingdings" panose="05000000000000000000" pitchFamily="2" charset="2"/>
              <a:buChar char="Ø"/>
            </a:pPr>
            <a:r>
              <a:rPr lang="de-CH" sz="22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vor der Einführung der Volltextsuche</a:t>
            </a:r>
            <a:r>
              <a:rPr lang="de-CH" sz="2200" dirty="0" smtClean="0">
                <a:latin typeface="Calibri" panose="020F0502020204030204" pitchFamily="34" charset="0"/>
                <a:ea typeface="Calibri" panose="020F0502020204030204" pitchFamily="34" charset="0"/>
                <a:cs typeface="Times New Roman" panose="02020603050405020304" pitchFamily="18" charset="0"/>
              </a:rPr>
              <a:t> </a:t>
            </a:r>
          </a:p>
          <a:p>
            <a:pPr marL="514350" indent="-514350">
              <a:buFont typeface="Wingdings" panose="05000000000000000000" pitchFamily="2" charset="2"/>
              <a:buChar char="Ø"/>
            </a:pPr>
            <a:r>
              <a:rPr lang="de-CH" sz="2200" dirty="0" smtClean="0">
                <a:latin typeface="Calibri" panose="020F0502020204030204" pitchFamily="34" charset="0"/>
                <a:ea typeface="Calibri" panose="020F0502020204030204" pitchFamily="34" charset="0"/>
                <a:cs typeface="Times New Roman" panose="02020603050405020304" pitchFamily="18" charset="0"/>
              </a:rPr>
              <a:t>Mögliches Behebungstool (OCR): </a:t>
            </a:r>
          </a:p>
          <a:p>
            <a:pPr marL="914400" lvl="1" indent="-514350">
              <a:buFont typeface="Wingdings" panose="05000000000000000000" pitchFamily="2" charset="2"/>
              <a:buChar char="Ø"/>
            </a:pPr>
            <a:r>
              <a:rPr lang="de-CH" sz="1900" dirty="0" smtClean="0">
                <a:latin typeface="Calibri" panose="020F0502020204030204" pitchFamily="34" charset="0"/>
                <a:ea typeface="Calibri" panose="020F0502020204030204" pitchFamily="34" charset="0"/>
                <a:cs typeface="Times New Roman" panose="02020603050405020304" pitchFamily="18" charset="0"/>
              </a:rPr>
              <a:t>«</a:t>
            </a:r>
            <a:r>
              <a:rPr lang="de-CH" sz="1900" dirty="0">
                <a:latin typeface="Calibri" panose="020F0502020204030204" pitchFamily="34" charset="0"/>
                <a:ea typeface="Calibri" panose="020F0502020204030204" pitchFamily="34" charset="0"/>
                <a:cs typeface="Times New Roman" panose="02020603050405020304" pitchFamily="18" charset="0"/>
              </a:rPr>
              <a:t>3-Heights™ PDF </a:t>
            </a:r>
            <a:r>
              <a:rPr lang="de-CH" sz="1900" dirty="0" smtClean="0">
                <a:latin typeface="Calibri" panose="020F0502020204030204" pitchFamily="34" charset="0"/>
                <a:ea typeface="Calibri" panose="020F0502020204030204" pitchFamily="34" charset="0"/>
                <a:cs typeface="Times New Roman" panose="02020603050405020304" pitchFamily="18" charset="0"/>
              </a:rPr>
              <a:t>OCR» von PDF Tools AG mit </a:t>
            </a:r>
            <a:r>
              <a:rPr lang="de-CH" sz="1900" dirty="0">
                <a:latin typeface="Calibri" panose="020F0502020204030204" pitchFamily="34" charset="0"/>
                <a:ea typeface="Calibri" panose="020F0502020204030204" pitchFamily="34" charset="0"/>
                <a:cs typeface="Times New Roman" panose="02020603050405020304" pitchFamily="18" charset="0"/>
              </a:rPr>
              <a:t>«</a:t>
            </a:r>
            <a:r>
              <a:rPr lang="de-CH" sz="1900" dirty="0" err="1">
                <a:latin typeface="Calibri" panose="020F0502020204030204" pitchFamily="34" charset="0"/>
                <a:ea typeface="Calibri" panose="020F0502020204030204" pitchFamily="34" charset="0"/>
                <a:cs typeface="Times New Roman" panose="02020603050405020304" pitchFamily="18" charset="0"/>
              </a:rPr>
              <a:t>FineReader</a:t>
            </a:r>
            <a:r>
              <a:rPr lang="de-CH" sz="1900" dirty="0">
                <a:latin typeface="Calibri" panose="020F0502020204030204" pitchFamily="34" charset="0"/>
                <a:ea typeface="Calibri" panose="020F0502020204030204" pitchFamily="34" charset="0"/>
                <a:cs typeface="Times New Roman" panose="02020603050405020304" pitchFamily="18" charset="0"/>
              </a:rPr>
              <a:t>» </a:t>
            </a:r>
            <a:r>
              <a:rPr lang="de-CH" sz="1900" dirty="0" smtClean="0">
                <a:latin typeface="Calibri" panose="020F0502020204030204" pitchFamily="34" charset="0"/>
                <a:ea typeface="Calibri" panose="020F0502020204030204" pitchFamily="34" charset="0"/>
                <a:cs typeface="Times New Roman" panose="02020603050405020304" pitchFamily="18" charset="0"/>
              </a:rPr>
              <a:t>Lizenz</a:t>
            </a:r>
          </a:p>
          <a:p>
            <a:pPr marL="914400" lvl="1" indent="-514350">
              <a:buFont typeface="Wingdings" panose="05000000000000000000" pitchFamily="2" charset="2"/>
              <a:buChar char="Ø"/>
            </a:pPr>
            <a:r>
              <a:rPr lang="de-CH" sz="1900" dirty="0" smtClean="0">
                <a:latin typeface="Calibri" panose="020F0502020204030204" pitchFamily="34" charset="0"/>
                <a:ea typeface="Calibri" panose="020F0502020204030204" pitchFamily="34" charset="0"/>
                <a:cs typeface="Times New Roman" panose="02020603050405020304" pitchFamily="18" charset="0"/>
              </a:rPr>
              <a:t>«</a:t>
            </a:r>
            <a:r>
              <a:rPr lang="de-CH" sz="1900" dirty="0" err="1" smtClean="0">
                <a:latin typeface="Calibri" panose="020F0502020204030204" pitchFamily="34" charset="0"/>
                <a:ea typeface="Calibri" panose="020F0502020204030204" pitchFamily="34" charset="0"/>
                <a:cs typeface="Times New Roman" panose="02020603050405020304" pitchFamily="18" charset="0"/>
              </a:rPr>
              <a:t>FineReader</a:t>
            </a:r>
            <a:r>
              <a:rPr lang="de-CH" sz="1900" dirty="0" smtClean="0">
                <a:latin typeface="Calibri" panose="020F0502020204030204" pitchFamily="34" charset="0"/>
                <a:ea typeface="Calibri" panose="020F0502020204030204" pitchFamily="34" charset="0"/>
                <a:cs typeface="Times New Roman" panose="02020603050405020304" pitchFamily="18" charset="0"/>
              </a:rPr>
              <a:t>» von ABBYY</a:t>
            </a:r>
            <a:endParaRPr lang="de-CH" sz="1900" dirty="0">
              <a:latin typeface="Calibri" panose="020F0502020204030204" pitchFamily="34" charset="0"/>
              <a:ea typeface="Calibri" panose="020F0502020204030204" pitchFamily="34" charset="0"/>
              <a:cs typeface="Times New Roman" panose="02020603050405020304" pitchFamily="18" charset="0"/>
            </a:endParaRPr>
          </a:p>
          <a:p>
            <a:pPr marL="514350" indent="-514350">
              <a:buNone/>
            </a:pPr>
            <a:endParaRPr lang="de-CH" sz="3100" dirty="0" smtClean="0"/>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16</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923902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a:xfrm>
            <a:off x="467544" y="4077072"/>
            <a:ext cx="8136904" cy="2049091"/>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Titel 1"/>
          <p:cNvSpPr>
            <a:spLocks noGrp="1"/>
          </p:cNvSpPr>
          <p:nvPr>
            <p:ph type="title"/>
          </p:nvPr>
        </p:nvSpPr>
        <p:spPr/>
        <p:txBody>
          <a:bodyPr>
            <a:normAutofit/>
          </a:bodyPr>
          <a:lstStyle/>
          <a:p>
            <a:pPr algn="l"/>
            <a:r>
              <a:rPr lang="de-CH" altLang="de-DE" sz="4000">
                <a:latin typeface="Calibri" panose="020F0502020204030204" pitchFamily="34" charset="0"/>
                <a:ea typeface="Calibri" panose="020F0502020204030204" pitchFamily="34" charset="0"/>
                <a:cs typeface="Times New Roman" panose="02020603050405020304" pitchFamily="18" charset="0"/>
              </a:rPr>
              <a:t>FAZIT</a:t>
            </a:r>
            <a:endParaRPr lang="de-CH" dirty="0"/>
          </a:p>
        </p:txBody>
      </p:sp>
      <p:sp>
        <p:nvSpPr>
          <p:cNvPr id="3" name="Inhaltsplatzhalter 2"/>
          <p:cNvSpPr>
            <a:spLocks noGrp="1"/>
          </p:cNvSpPr>
          <p:nvPr>
            <p:ph idx="1"/>
          </p:nvPr>
        </p:nvSpPr>
        <p:spPr>
          <a:xfrm>
            <a:off x="457200" y="1600200"/>
            <a:ext cx="8435280" cy="4525963"/>
          </a:xfrm>
        </p:spPr>
        <p:txBody>
          <a:bodyPr>
            <a:normAutofit/>
          </a:bodyPr>
          <a:lstStyle/>
          <a:p>
            <a:pPr marL="0" lvl="0" indent="0" eaLnBrk="0" fontAlgn="base" hangingPunct="0">
              <a:spcBef>
                <a:spcPct val="0"/>
              </a:spcBef>
              <a:spcAft>
                <a:spcPct val="0"/>
              </a:spcAft>
              <a:buNone/>
            </a:pPr>
            <a:r>
              <a:rPr lang="de-CH" altLang="de-DE" sz="2900" dirty="0" err="1" smtClean="0">
                <a:latin typeface="Calibri" panose="020F0502020204030204" pitchFamily="34" charset="0"/>
                <a:ea typeface="Calibri" panose="020F0502020204030204" pitchFamily="34" charset="0"/>
                <a:cs typeface="Times New Roman" panose="02020603050405020304" pitchFamily="18" charset="0"/>
              </a:rPr>
              <a:t>Preservation</a:t>
            </a:r>
            <a:r>
              <a:rPr lang="de-CH" altLang="de-DE" sz="2900" dirty="0" smtClean="0">
                <a:latin typeface="Calibri" panose="020F0502020204030204" pitchFamily="34" charset="0"/>
                <a:ea typeface="Calibri" panose="020F0502020204030204" pitchFamily="34" charset="0"/>
                <a:cs typeface="Times New Roman" panose="02020603050405020304" pitchFamily="18" charset="0"/>
              </a:rPr>
              <a:t> Action wird ausgelöst durch die veränderte Anforderung der Archive.</a:t>
            </a:r>
          </a:p>
          <a:p>
            <a:pPr marL="0" lvl="0" indent="0" eaLnBrk="0" fontAlgn="base" hangingPunct="0">
              <a:spcBef>
                <a:spcPct val="0"/>
              </a:spcBef>
              <a:spcAft>
                <a:spcPct val="0"/>
              </a:spcAft>
              <a:buNone/>
            </a:pPr>
            <a:endParaRPr lang="de-CH" altLang="de-DE" sz="2600" dirty="0">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buFont typeface="Wingdings" panose="05000000000000000000" pitchFamily="2" charset="2"/>
              <a:buChar char="Ø"/>
            </a:pPr>
            <a:r>
              <a:rPr lang="de-CH" altLang="de-DE" sz="2200" dirty="0" smtClean="0">
                <a:latin typeface="Calibri" panose="020F0502020204030204" pitchFamily="34" charset="0"/>
                <a:ea typeface="Calibri" panose="020F0502020204030204" pitchFamily="34" charset="0"/>
                <a:cs typeface="Times New Roman" panose="02020603050405020304" pitchFamily="18" charset="0"/>
              </a:rPr>
              <a:t>Kein grundsätzliches Problem von PDF </a:t>
            </a:r>
            <a:br>
              <a:rPr lang="de-CH" altLang="de-DE" sz="2200" dirty="0" smtClean="0">
                <a:latin typeface="Calibri" panose="020F0502020204030204" pitchFamily="34" charset="0"/>
                <a:ea typeface="Calibri" panose="020F0502020204030204" pitchFamily="34" charset="0"/>
                <a:cs typeface="Times New Roman" panose="02020603050405020304" pitchFamily="18" charset="0"/>
              </a:rPr>
            </a:br>
            <a:endParaRPr lang="de-CH" altLang="de-DE" sz="2200" dirty="0" smtClean="0">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spcBef>
                <a:spcPct val="0"/>
              </a:spcBef>
              <a:spcAft>
                <a:spcPct val="0"/>
              </a:spcAft>
              <a:buNone/>
            </a:pPr>
            <a:endParaRPr lang="de-CH" sz="2600" dirty="0">
              <a:latin typeface="Calibri" panose="020F0502020204030204" pitchFamily="34" charset="0"/>
              <a:cs typeface="Times New Roman" panose="02020603050405020304" pitchFamily="18" charset="0"/>
            </a:endParaRPr>
          </a:p>
          <a:p>
            <a:pPr marL="0" lvl="0" indent="0" eaLnBrk="0" fontAlgn="base" hangingPunct="0">
              <a:spcBef>
                <a:spcPct val="0"/>
              </a:spcBef>
              <a:spcAft>
                <a:spcPct val="0"/>
              </a:spcAft>
              <a:buNone/>
            </a:pPr>
            <a:endParaRPr lang="de-CH" sz="2600" dirty="0" smtClean="0">
              <a:latin typeface="Calibri" panose="020F0502020204030204" pitchFamily="34" charset="0"/>
              <a:cs typeface="Times New Roman" panose="02020603050405020304" pitchFamily="18" charset="0"/>
            </a:endParaRPr>
          </a:p>
          <a:p>
            <a:pPr marL="0" lvl="0" indent="0" eaLnBrk="0" fontAlgn="base" hangingPunct="0">
              <a:spcBef>
                <a:spcPct val="0"/>
              </a:spcBef>
              <a:spcAft>
                <a:spcPct val="0"/>
              </a:spcAft>
              <a:buNone/>
            </a:pPr>
            <a:endParaRPr lang="de-CH" sz="2600" dirty="0">
              <a:latin typeface="Calibri" panose="020F0502020204030204" pitchFamily="34" charset="0"/>
              <a:cs typeface="Times New Roman" panose="02020603050405020304" pitchFamily="18" charset="0"/>
            </a:endParaRPr>
          </a:p>
          <a:p>
            <a:pPr marL="0" lvl="0" indent="0" eaLnBrk="0" fontAlgn="base" hangingPunct="0">
              <a:spcBef>
                <a:spcPct val="0"/>
              </a:spcBef>
              <a:spcAft>
                <a:spcPct val="0"/>
              </a:spcAft>
              <a:buNone/>
            </a:pPr>
            <a:endParaRPr lang="de-CH" sz="2600" dirty="0" smtClean="0">
              <a:latin typeface="Calibri" panose="020F0502020204030204" pitchFamily="34" charset="0"/>
              <a:cs typeface="Times New Roman" panose="02020603050405020304" pitchFamily="18" charset="0"/>
            </a:endParaRPr>
          </a:p>
          <a:p>
            <a:pPr marL="0" lvl="0" indent="0" eaLnBrk="0" fontAlgn="base" hangingPunct="0">
              <a:spcBef>
                <a:spcPct val="0"/>
              </a:spcBef>
              <a:spcAft>
                <a:spcPct val="0"/>
              </a:spcAft>
              <a:buNone/>
            </a:pPr>
            <a:r>
              <a:rPr lang="de-CH" sz="2600" dirty="0" smtClean="0">
                <a:latin typeface="Calibri" panose="020F0502020204030204" pitchFamily="34" charset="0"/>
                <a:cs typeface="Times New Roman" panose="02020603050405020304" pitchFamily="18" charset="0"/>
              </a:rPr>
              <a:t>Claire Röthlisberger-</a:t>
            </a:r>
            <a:r>
              <a:rPr lang="de-CH" sz="2600" dirty="0" err="1" smtClean="0">
                <a:latin typeface="Calibri" panose="020F0502020204030204" pitchFamily="34" charset="0"/>
                <a:cs typeface="Times New Roman" panose="02020603050405020304" pitchFamily="18" charset="0"/>
              </a:rPr>
              <a:t>Jourdan</a:t>
            </a:r>
            <a:endParaRPr lang="de-CH" sz="2600" dirty="0" smtClean="0">
              <a:latin typeface="Calibri" panose="020F0502020204030204" pitchFamily="34" charset="0"/>
              <a:cs typeface="Times New Roman" panose="02020603050405020304" pitchFamily="18" charset="0"/>
            </a:endParaRPr>
          </a:p>
          <a:p>
            <a:pPr marL="0" lvl="0" indent="0" eaLnBrk="0" fontAlgn="base" hangingPunct="0">
              <a:spcBef>
                <a:spcPct val="0"/>
              </a:spcBef>
              <a:spcAft>
                <a:spcPct val="0"/>
              </a:spcAft>
              <a:buNone/>
            </a:pPr>
            <a:r>
              <a:rPr lang="de-CH" sz="2600" dirty="0" smtClean="0">
                <a:latin typeface="Calibri" panose="020F0502020204030204" pitchFamily="34" charset="0"/>
                <a:cs typeface="Times New Roman" panose="02020603050405020304" pitchFamily="18" charset="0"/>
                <a:hlinkClick r:id="rId3"/>
              </a:rPr>
              <a:t>claire.roethlisberger@kost.admin.ch</a:t>
            </a:r>
            <a:r>
              <a:rPr lang="de-CH" sz="2600" dirty="0" smtClean="0">
                <a:latin typeface="Calibri" panose="020F0502020204030204" pitchFamily="34" charset="0"/>
                <a:cs typeface="Times New Roman" panose="02020603050405020304" pitchFamily="18" charset="0"/>
              </a:rPr>
              <a:t> </a:t>
            </a:r>
            <a:endParaRPr lang="de-CH" sz="2600" dirty="0" smtClean="0"/>
          </a:p>
          <a:p>
            <a:pPr marL="514350" indent="-514350">
              <a:buNone/>
            </a:pPr>
            <a:endParaRPr lang="de-CH" sz="2600" dirty="0" smtClean="0"/>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17</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
        <p:nvSpPr>
          <p:cNvPr id="10" name="Rectangle 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CH"/>
          </a:p>
        </p:txBody>
      </p:sp>
      <p:pic>
        <p:nvPicPr>
          <p:cNvPr id="12" name="Picture 4" descr="KOST"/>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59432" y="4173511"/>
            <a:ext cx="8073008" cy="1065189"/>
          </a:xfrm>
          <a:prstGeom prst="rect">
            <a:avLst/>
          </a:prstGeom>
          <a:noFill/>
        </p:spPr>
      </p:pic>
    </p:spTree>
    <p:extLst>
      <p:ext uri="{BB962C8B-B14F-4D97-AF65-F5344CB8AC3E}">
        <p14:creationId xmlns:p14="http://schemas.microsoft.com/office/powerpoint/2010/main" val="111332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smtClean="0"/>
              <a:t>Disposition</a:t>
            </a:r>
            <a:endParaRPr lang="de-CH" dirty="0"/>
          </a:p>
        </p:txBody>
      </p:sp>
      <p:sp>
        <p:nvSpPr>
          <p:cNvPr id="3" name="Inhaltsplatzhalter 2"/>
          <p:cNvSpPr>
            <a:spLocks noGrp="1"/>
          </p:cNvSpPr>
          <p:nvPr>
            <p:ph idx="1"/>
          </p:nvPr>
        </p:nvSpPr>
        <p:spPr>
          <a:xfrm>
            <a:off x="457200" y="1600200"/>
            <a:ext cx="8435280" cy="4525963"/>
          </a:xfrm>
        </p:spPr>
        <p:txBody>
          <a:bodyPr>
            <a:normAutofit/>
          </a:bodyPr>
          <a:lstStyle/>
          <a:p>
            <a:pPr marL="514350" indent="-514350">
              <a:buFont typeface="Wingdings" panose="05000000000000000000" pitchFamily="2" charset="2"/>
              <a:buChar char="Ø"/>
            </a:pPr>
            <a:r>
              <a:rPr lang="de-CH" sz="2900" dirty="0" smtClean="0">
                <a:latin typeface="Calibri" panose="020F0502020204030204" pitchFamily="34" charset="0"/>
                <a:ea typeface="Calibri" panose="020F0502020204030204" pitchFamily="34" charset="0"/>
                <a:cs typeface="Times New Roman" panose="02020603050405020304" pitchFamily="18" charset="0"/>
              </a:rPr>
              <a:t>Einleitung </a:t>
            </a:r>
            <a:endParaRPr lang="de-CH" sz="2900" dirty="0">
              <a:latin typeface="Calibri" panose="020F0502020204030204" pitchFamily="34" charset="0"/>
              <a:ea typeface="Calibri" panose="020F0502020204030204" pitchFamily="34" charset="0"/>
              <a:cs typeface="Times New Roman" panose="02020603050405020304" pitchFamily="18" charset="0"/>
            </a:endParaRPr>
          </a:p>
          <a:p>
            <a:pPr marL="514350" indent="-514350">
              <a:buFont typeface="Wingdings" panose="05000000000000000000" pitchFamily="2" charset="2"/>
              <a:buChar char="Ø"/>
            </a:pPr>
            <a:r>
              <a:rPr lang="de-CH" sz="2900" dirty="0" smtClean="0">
                <a:latin typeface="Calibri" panose="020F0502020204030204" pitchFamily="34" charset="0"/>
                <a:ea typeface="Calibri" panose="020F0502020204030204" pitchFamily="34" charset="0"/>
                <a:cs typeface="Times New Roman" panose="02020603050405020304" pitchFamily="18" charset="0"/>
              </a:rPr>
              <a:t>Problem und Auswirkungen</a:t>
            </a:r>
            <a:endParaRPr lang="de-CH" sz="2900" dirty="0">
              <a:latin typeface="Calibri" panose="020F0502020204030204" pitchFamily="34" charset="0"/>
              <a:ea typeface="Calibri" panose="020F0502020204030204" pitchFamily="34" charset="0"/>
              <a:cs typeface="Times New Roman" panose="02020603050405020304" pitchFamily="18" charset="0"/>
            </a:endParaRPr>
          </a:p>
          <a:p>
            <a:pPr marL="514350" indent="-514350">
              <a:buFont typeface="Wingdings" panose="05000000000000000000" pitchFamily="2" charset="2"/>
              <a:buChar char="Ø"/>
            </a:pPr>
            <a:r>
              <a:rPr lang="de-CH" sz="2900" dirty="0" smtClean="0">
                <a:latin typeface="Calibri" panose="020F0502020204030204" pitchFamily="34" charset="0"/>
                <a:ea typeface="Calibri" panose="020F0502020204030204" pitchFamily="34" charset="0"/>
                <a:cs typeface="Times New Roman" panose="02020603050405020304" pitchFamily="18" charset="0"/>
              </a:rPr>
              <a:t>Assessment </a:t>
            </a:r>
          </a:p>
          <a:p>
            <a:pPr marL="514350" indent="-514350">
              <a:buFont typeface="Wingdings" panose="05000000000000000000" pitchFamily="2" charset="2"/>
              <a:buChar char="Ø"/>
            </a:pPr>
            <a:r>
              <a:rPr lang="de-CH" sz="2900" dirty="0" smtClean="0">
                <a:latin typeface="Calibri" panose="020F0502020204030204" pitchFamily="34" charset="0"/>
                <a:ea typeface="Calibri" panose="020F0502020204030204" pitchFamily="34" charset="0"/>
                <a:cs typeface="Times New Roman" panose="02020603050405020304" pitchFamily="18" charset="0"/>
              </a:rPr>
              <a:t>PPEG Empfehlung </a:t>
            </a:r>
            <a:br>
              <a:rPr lang="de-CH" sz="2900" dirty="0" smtClean="0">
                <a:latin typeface="Calibri" panose="020F0502020204030204" pitchFamily="34" charset="0"/>
                <a:ea typeface="Calibri" panose="020F0502020204030204" pitchFamily="34" charset="0"/>
                <a:cs typeface="Times New Roman" panose="02020603050405020304" pitchFamily="18" charset="0"/>
              </a:rPr>
            </a:br>
            <a:r>
              <a:rPr lang="de-CH" sz="2900" dirty="0" smtClean="0">
                <a:latin typeface="Calibri" panose="020F0502020204030204" pitchFamily="34" charset="0"/>
                <a:ea typeface="Calibri" panose="020F0502020204030204" pitchFamily="34" charset="0"/>
                <a:cs typeface="Times New Roman" panose="02020603050405020304" pitchFamily="18" charset="0"/>
              </a:rPr>
              <a:t>(</a:t>
            </a:r>
            <a:r>
              <a:rPr lang="de-CH" sz="2900" dirty="0">
                <a:latin typeface="Calibri" panose="020F0502020204030204" pitchFamily="34" charset="0"/>
                <a:ea typeface="Calibri" panose="020F0502020204030204" pitchFamily="34" charset="0"/>
                <a:cs typeface="Times New Roman" panose="02020603050405020304" pitchFamily="18" charset="0"/>
              </a:rPr>
              <a:t>vermeiden, kennzeichnen und beheben</a:t>
            </a:r>
            <a:r>
              <a:rPr lang="de-CH" sz="2900" dirty="0" smtClean="0">
                <a:latin typeface="Calibri" panose="020F0502020204030204" pitchFamily="34" charset="0"/>
                <a:ea typeface="Calibri" panose="020F0502020204030204" pitchFamily="34" charset="0"/>
                <a:cs typeface="Times New Roman" panose="02020603050405020304" pitchFamily="18" charset="0"/>
              </a:rPr>
              <a:t>) </a:t>
            </a:r>
            <a:r>
              <a:rPr lang="de-CH" sz="2900" dirty="0">
                <a:latin typeface="Calibri" panose="020F0502020204030204" pitchFamily="34" charset="0"/>
                <a:ea typeface="Calibri" panose="020F0502020204030204" pitchFamily="34" charset="0"/>
                <a:cs typeface="Times New Roman" panose="02020603050405020304" pitchFamily="18" charset="0"/>
              </a:rPr>
              <a:t/>
            </a:r>
            <a:br>
              <a:rPr lang="de-CH" sz="2900" dirty="0">
                <a:latin typeface="Calibri" panose="020F0502020204030204" pitchFamily="34" charset="0"/>
                <a:ea typeface="Calibri" panose="020F0502020204030204" pitchFamily="34" charset="0"/>
                <a:cs typeface="Times New Roman" panose="02020603050405020304" pitchFamily="18" charset="0"/>
              </a:rPr>
            </a:br>
            <a:endParaRPr lang="de-CH" sz="2900" dirty="0">
              <a:latin typeface="Calibri" panose="020F0502020204030204" pitchFamily="34" charset="0"/>
              <a:ea typeface="Calibri" panose="020F0502020204030204" pitchFamily="34" charset="0"/>
              <a:cs typeface="Times New Roman" panose="02020603050405020304" pitchFamily="18" charset="0"/>
            </a:endParaRPr>
          </a:p>
          <a:p>
            <a:pPr marL="514350" indent="-514350">
              <a:buNone/>
            </a:pPr>
            <a:endParaRPr lang="de-CH" sz="3100" dirty="0" smtClean="0"/>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2</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96816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smtClean="0"/>
              <a:t>Die KOST</a:t>
            </a:r>
            <a:endParaRPr lang="de-CH" dirty="0"/>
          </a:p>
        </p:txBody>
      </p:sp>
      <p:sp>
        <p:nvSpPr>
          <p:cNvPr id="3" name="Inhaltsplatzhalter 2"/>
          <p:cNvSpPr>
            <a:spLocks noGrp="1"/>
          </p:cNvSpPr>
          <p:nvPr>
            <p:ph idx="1"/>
          </p:nvPr>
        </p:nvSpPr>
        <p:spPr>
          <a:xfrm>
            <a:off x="457200" y="1600200"/>
            <a:ext cx="8435280" cy="4525963"/>
          </a:xfrm>
        </p:spPr>
        <p:txBody>
          <a:bodyPr>
            <a:normAutofit/>
          </a:bodyPr>
          <a:lstStyle/>
          <a:p>
            <a:pPr marL="0" indent="0">
              <a:buNone/>
            </a:pPr>
            <a:r>
              <a:rPr lang="de-CH" sz="3100" dirty="0"/>
              <a:t>Koordinationsstelle für die dauerhafte Archivierung elektronischer </a:t>
            </a:r>
            <a:r>
              <a:rPr lang="de-CH" sz="3100" dirty="0" smtClean="0"/>
              <a:t>Unterlagen</a:t>
            </a:r>
          </a:p>
          <a:p>
            <a:pPr marL="514350" indent="-514350">
              <a:buFont typeface="Wingdings" panose="05000000000000000000" pitchFamily="2" charset="2"/>
              <a:buChar char="Ø"/>
            </a:pPr>
            <a:r>
              <a:rPr lang="de-CH" altLang="de-DE" sz="2400" dirty="0" smtClean="0">
                <a:latin typeface="Calibri" panose="020F0502020204030204" pitchFamily="34" charset="0"/>
                <a:ea typeface="Calibri" panose="020F0502020204030204" pitchFamily="34" charset="0"/>
                <a:cs typeface="Times New Roman" panose="02020603050405020304" pitchFamily="18" charset="0"/>
              </a:rPr>
              <a:t>Gemeinschaftsunternehmen diverser Archive der Schweiz sowie des Landesarchivs </a:t>
            </a:r>
            <a:r>
              <a:rPr lang="de-CH" altLang="de-DE" sz="2400" dirty="0">
                <a:latin typeface="Calibri" panose="020F0502020204030204" pitchFamily="34" charset="0"/>
                <a:ea typeface="Calibri" panose="020F0502020204030204" pitchFamily="34" charset="0"/>
                <a:cs typeface="Times New Roman" panose="02020603050405020304" pitchFamily="18" charset="0"/>
              </a:rPr>
              <a:t>des Fürstentums </a:t>
            </a:r>
            <a:r>
              <a:rPr lang="de-CH" altLang="de-DE" sz="2400" dirty="0" smtClean="0">
                <a:latin typeface="Calibri" panose="020F0502020204030204" pitchFamily="34" charset="0"/>
                <a:ea typeface="Calibri" panose="020F0502020204030204" pitchFamily="34" charset="0"/>
                <a:cs typeface="Times New Roman" panose="02020603050405020304" pitchFamily="18" charset="0"/>
              </a:rPr>
              <a:t>Liechtensteins. </a:t>
            </a:r>
          </a:p>
          <a:p>
            <a:pPr marL="514350" indent="-514350">
              <a:buFont typeface="Wingdings" panose="05000000000000000000" pitchFamily="2" charset="2"/>
              <a:buChar char="Ø"/>
            </a:pPr>
            <a:r>
              <a:rPr lang="de-CH" altLang="de-DE" sz="2400" dirty="0" smtClean="0">
                <a:latin typeface="Calibri" panose="020F0502020204030204" pitchFamily="34" charset="0"/>
                <a:ea typeface="Calibri" panose="020F0502020204030204" pitchFamily="34" charset="0"/>
                <a:cs typeface="Times New Roman" panose="02020603050405020304" pitchFamily="18" charset="0"/>
              </a:rPr>
              <a:t>Sie </a:t>
            </a:r>
            <a:r>
              <a:rPr lang="de-CH" altLang="de-DE" sz="2400" dirty="0">
                <a:latin typeface="Calibri" panose="020F0502020204030204" pitchFamily="34" charset="0"/>
                <a:ea typeface="Calibri" panose="020F0502020204030204" pitchFamily="34" charset="0"/>
                <a:cs typeface="Times New Roman" panose="02020603050405020304" pitchFamily="18" charset="0"/>
              </a:rPr>
              <a:t>hat den Auftrag, ihre Träger bei der Archivierung </a:t>
            </a:r>
            <a:r>
              <a:rPr lang="de-CH" altLang="de-DE" sz="2400" dirty="0" smtClean="0">
                <a:latin typeface="Calibri" panose="020F0502020204030204" pitchFamily="34" charset="0"/>
                <a:ea typeface="Calibri" panose="020F0502020204030204" pitchFamily="34" charset="0"/>
                <a:cs typeface="Times New Roman" panose="02020603050405020304" pitchFamily="18" charset="0"/>
              </a:rPr>
              <a:t>elektronischer Unterlagen </a:t>
            </a:r>
            <a:r>
              <a:rPr lang="de-CH" altLang="de-DE" sz="2400" dirty="0">
                <a:latin typeface="Calibri" panose="020F0502020204030204" pitchFamily="34" charset="0"/>
                <a:ea typeface="Calibri" panose="020F0502020204030204" pitchFamily="34" charset="0"/>
                <a:cs typeface="Times New Roman" panose="02020603050405020304" pitchFamily="18" charset="0"/>
              </a:rPr>
              <a:t>zu </a:t>
            </a:r>
            <a:r>
              <a:rPr lang="de-CH" altLang="de-DE" sz="2400" dirty="0" smtClean="0">
                <a:latin typeface="Calibri" panose="020F0502020204030204" pitchFamily="34" charset="0"/>
                <a:ea typeface="Calibri" panose="020F0502020204030204" pitchFamily="34" charset="0"/>
                <a:cs typeface="Times New Roman" panose="02020603050405020304" pitchFamily="18" charset="0"/>
              </a:rPr>
              <a:t>unterstützen</a:t>
            </a:r>
          </a:p>
          <a:p>
            <a:pPr marL="914400" lvl="1" indent="-514350">
              <a:buFont typeface="Wingdings" panose="05000000000000000000" pitchFamily="2" charset="2"/>
              <a:buChar char="Ø"/>
            </a:pPr>
            <a:r>
              <a:rPr lang="de-CH" altLang="de-DE" sz="2000" dirty="0" smtClean="0">
                <a:latin typeface="Calibri" panose="020F0502020204030204" pitchFamily="34" charset="0"/>
                <a:ea typeface="Calibri" panose="020F0502020204030204" pitchFamily="34" charset="0"/>
                <a:cs typeface="Times New Roman" panose="02020603050405020304" pitchFamily="18" charset="0"/>
              </a:rPr>
              <a:t>Standards und Richtlinien </a:t>
            </a:r>
          </a:p>
          <a:p>
            <a:pPr marL="914400" lvl="1" indent="-514350">
              <a:buFont typeface="Wingdings" panose="05000000000000000000" pitchFamily="2" charset="2"/>
              <a:buChar char="Ø"/>
            </a:pPr>
            <a:r>
              <a:rPr lang="de-CH" altLang="de-DE" sz="2000" dirty="0" smtClean="0">
                <a:latin typeface="Calibri" panose="020F0502020204030204" pitchFamily="34" charset="0"/>
                <a:ea typeface="Calibri" panose="020F0502020204030204" pitchFamily="34" charset="0"/>
                <a:cs typeface="Times New Roman" panose="02020603050405020304" pitchFamily="18" charset="0"/>
              </a:rPr>
              <a:t>Tools </a:t>
            </a:r>
          </a:p>
          <a:p>
            <a:pPr marL="914400" lvl="1" indent="-514350">
              <a:buFont typeface="Wingdings" panose="05000000000000000000" pitchFamily="2" charset="2"/>
              <a:buChar char="Ø"/>
            </a:pPr>
            <a:r>
              <a:rPr lang="de-CH" altLang="de-DE" sz="2000" dirty="0" smtClean="0">
                <a:latin typeface="Calibri" panose="020F0502020204030204" pitchFamily="34" charset="0"/>
                <a:ea typeface="Calibri" panose="020F0502020204030204" pitchFamily="34" charset="0"/>
                <a:cs typeface="Times New Roman" panose="02020603050405020304" pitchFamily="18" charset="0"/>
              </a:rPr>
              <a:t>Dienstleistungen </a:t>
            </a:r>
            <a:r>
              <a:rPr lang="de-CH" altLang="de-DE" sz="2000" dirty="0">
                <a:latin typeface="Calibri" panose="020F0502020204030204" pitchFamily="34" charset="0"/>
                <a:ea typeface="Calibri" panose="020F0502020204030204" pitchFamily="34" charset="0"/>
                <a:cs typeface="Times New Roman" panose="02020603050405020304" pitchFamily="18" charset="0"/>
              </a:rPr>
              <a:t>zur Lösung konkreter </a:t>
            </a:r>
            <a:r>
              <a:rPr lang="de-CH" altLang="de-DE" sz="2000" dirty="0" smtClean="0">
                <a:latin typeface="Calibri" panose="020F0502020204030204" pitchFamily="34" charset="0"/>
                <a:ea typeface="Calibri" panose="020F0502020204030204" pitchFamily="34" charset="0"/>
                <a:cs typeface="Times New Roman" panose="02020603050405020304" pitchFamily="18" charset="0"/>
              </a:rPr>
              <a:t>Probleme</a:t>
            </a:r>
          </a:p>
          <a:p>
            <a:pPr marL="914400" lvl="1" indent="-514350">
              <a:buFont typeface="Wingdings" panose="05000000000000000000" pitchFamily="2" charset="2"/>
              <a:buChar char="Ø"/>
            </a:pPr>
            <a:r>
              <a:rPr lang="de-CH" altLang="de-DE" sz="2000" dirty="0" smtClean="0">
                <a:latin typeface="Calibri" panose="020F0502020204030204" pitchFamily="34" charset="0"/>
                <a:ea typeface="Calibri" panose="020F0502020204030204" pitchFamily="34" charset="0"/>
                <a:cs typeface="Times New Roman" panose="02020603050405020304" pitchFamily="18" charset="0"/>
              </a:rPr>
              <a:t>Studien </a:t>
            </a:r>
            <a:r>
              <a:rPr lang="de-CH" altLang="de-DE" sz="2000" dirty="0">
                <a:latin typeface="Calibri" panose="020F0502020204030204" pitchFamily="34" charset="0"/>
                <a:ea typeface="Calibri" panose="020F0502020204030204" pitchFamily="34" charset="0"/>
                <a:cs typeface="Times New Roman" panose="02020603050405020304" pitchFamily="18" charset="0"/>
              </a:rPr>
              <a:t>und </a:t>
            </a:r>
            <a:r>
              <a:rPr lang="de-CH" altLang="de-DE" sz="2000" dirty="0" smtClean="0">
                <a:latin typeface="Calibri" panose="020F0502020204030204" pitchFamily="34" charset="0"/>
                <a:ea typeface="Calibri" panose="020F0502020204030204" pitchFamily="34" charset="0"/>
                <a:cs typeface="Times New Roman" panose="02020603050405020304" pitchFamily="18" charset="0"/>
              </a:rPr>
              <a:t>Veranstaltungen</a:t>
            </a:r>
            <a:r>
              <a:rPr lang="de-CH" sz="2000" dirty="0" smtClean="0"/>
              <a:t/>
            </a:r>
            <a:br>
              <a:rPr lang="de-CH" sz="2000" dirty="0" smtClean="0"/>
            </a:br>
            <a:endParaRPr lang="de-CH" sz="2000" dirty="0" smtClean="0"/>
          </a:p>
          <a:p>
            <a:pPr marL="514350" indent="-514350">
              <a:buNone/>
            </a:pPr>
            <a:endParaRPr lang="de-CH" sz="3100" dirty="0" smtClean="0"/>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3</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198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smtClean="0"/>
              <a:t>Die KOST</a:t>
            </a:r>
            <a:endParaRPr lang="de-CH" dirty="0"/>
          </a:p>
        </p:txBody>
      </p:sp>
      <p:sp>
        <p:nvSpPr>
          <p:cNvPr id="3" name="Inhaltsplatzhalter 2"/>
          <p:cNvSpPr>
            <a:spLocks noGrp="1"/>
          </p:cNvSpPr>
          <p:nvPr>
            <p:ph idx="1"/>
          </p:nvPr>
        </p:nvSpPr>
        <p:spPr>
          <a:xfrm>
            <a:off x="457200" y="1600200"/>
            <a:ext cx="8435280" cy="4756150"/>
          </a:xfrm>
        </p:spPr>
        <p:txBody>
          <a:bodyPr>
            <a:normAutofit/>
          </a:bodyPr>
          <a:lstStyle/>
          <a:p>
            <a:pPr marL="0" indent="0">
              <a:buNone/>
            </a:pPr>
            <a:r>
              <a:rPr lang="de-CH" sz="2900" dirty="0" smtClean="0"/>
              <a:t>Geschäftsstelle</a:t>
            </a:r>
          </a:p>
          <a:p>
            <a:pPr marL="514350" indent="-514350">
              <a:buFont typeface="Wingdings" panose="05000000000000000000" pitchFamily="2" charset="2"/>
              <a:buChar char="Ø"/>
            </a:pPr>
            <a:r>
              <a:rPr lang="de-CH" altLang="de-DE" sz="2200" dirty="0" smtClean="0">
                <a:latin typeface="Calibri" panose="020F0502020204030204" pitchFamily="34" charset="0"/>
                <a:ea typeface="Calibri" panose="020F0502020204030204" pitchFamily="34" charset="0"/>
                <a:cs typeface="Times New Roman" panose="02020603050405020304" pitchFamily="18" charset="0"/>
              </a:rPr>
              <a:t>Georg Büchler, Martin Kaiser, Claire Röthlisberger – Jourdan</a:t>
            </a:r>
            <a:br>
              <a:rPr lang="de-CH" altLang="de-DE" sz="2200" dirty="0" smtClean="0">
                <a:latin typeface="Calibri" panose="020F0502020204030204" pitchFamily="34" charset="0"/>
                <a:ea typeface="Calibri" panose="020F0502020204030204" pitchFamily="34" charset="0"/>
                <a:cs typeface="Times New Roman" panose="02020603050405020304" pitchFamily="18" charset="0"/>
              </a:rPr>
            </a:br>
            <a:endParaRPr lang="de-CH" altLang="de-DE" sz="22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de-CH" sz="2900" dirty="0" smtClean="0"/>
              <a:t>PPEG (</a:t>
            </a:r>
            <a:r>
              <a:rPr lang="de-CH" sz="2900" dirty="0" err="1" smtClean="0"/>
              <a:t>Preservation</a:t>
            </a:r>
            <a:r>
              <a:rPr lang="de-CH" sz="2900" dirty="0" smtClean="0"/>
              <a:t> </a:t>
            </a:r>
            <a:r>
              <a:rPr lang="de-CH" sz="2900" dirty="0" err="1" smtClean="0"/>
              <a:t>Planning</a:t>
            </a:r>
            <a:r>
              <a:rPr lang="de-CH" sz="2900" dirty="0" smtClean="0"/>
              <a:t> Expert Group)</a:t>
            </a:r>
            <a:endParaRPr lang="de-CH" sz="2900" dirty="0"/>
          </a:p>
          <a:p>
            <a:pPr marL="514350" indent="-514350">
              <a:buFont typeface="Wingdings" panose="05000000000000000000" pitchFamily="2" charset="2"/>
              <a:buChar char="Ø"/>
            </a:pPr>
            <a:r>
              <a:rPr lang="de-CH" altLang="de-DE" sz="2200" dirty="0" smtClean="0">
                <a:latin typeface="Calibri" panose="020F0502020204030204" pitchFamily="34" charset="0"/>
                <a:ea typeface="Calibri" panose="020F0502020204030204" pitchFamily="34" charset="0"/>
                <a:cs typeface="Times New Roman" panose="02020603050405020304" pitchFamily="18" charset="0"/>
              </a:rPr>
              <a:t>Lambert Kansy, Staatsarchiv Basel Stadt</a:t>
            </a:r>
          </a:p>
          <a:p>
            <a:pPr marL="514350" indent="-514350">
              <a:buFont typeface="Wingdings" panose="05000000000000000000" pitchFamily="2" charset="2"/>
              <a:buChar char="Ø"/>
            </a:pPr>
            <a:r>
              <a:rPr lang="de-CH" altLang="de-DE" sz="2200" dirty="0" smtClean="0">
                <a:latin typeface="Calibri" panose="020F0502020204030204" pitchFamily="34" charset="0"/>
                <a:ea typeface="Calibri" panose="020F0502020204030204" pitchFamily="34" charset="0"/>
                <a:cs typeface="Times New Roman" panose="02020603050405020304" pitchFamily="18" charset="0"/>
              </a:rPr>
              <a:t>Martin Lüthi, Staatsarchiv St. Gallen</a:t>
            </a:r>
          </a:p>
          <a:p>
            <a:pPr marL="514350" indent="-514350">
              <a:buFont typeface="Wingdings" panose="05000000000000000000" pitchFamily="2" charset="2"/>
              <a:buChar char="Ø"/>
            </a:pPr>
            <a:r>
              <a:rPr lang="de-CH" altLang="de-DE" sz="2200" dirty="0">
                <a:latin typeface="Calibri" panose="020F0502020204030204" pitchFamily="34" charset="0"/>
                <a:ea typeface="Calibri" panose="020F0502020204030204" pitchFamily="34" charset="0"/>
                <a:cs typeface="Times New Roman" panose="02020603050405020304" pitchFamily="18" charset="0"/>
              </a:rPr>
              <a:t>Kaya Demiroglu, </a:t>
            </a:r>
            <a:r>
              <a:rPr lang="de-CH" altLang="de-DE" sz="2200" dirty="0" smtClean="0">
                <a:latin typeface="Calibri" panose="020F0502020204030204" pitchFamily="34" charset="0"/>
                <a:ea typeface="Calibri" panose="020F0502020204030204" pitchFamily="34" charset="0"/>
                <a:cs typeface="Times New Roman" panose="02020603050405020304" pitchFamily="18" charset="0"/>
              </a:rPr>
              <a:t>Staatsarchiv Uri</a:t>
            </a:r>
          </a:p>
          <a:p>
            <a:pPr marL="514350" indent="-514350">
              <a:buFont typeface="Wingdings" panose="05000000000000000000" pitchFamily="2" charset="2"/>
              <a:buChar char="Ø"/>
            </a:pPr>
            <a:r>
              <a:rPr lang="de-CH" altLang="de-DE" sz="2200" dirty="0" smtClean="0">
                <a:latin typeface="Calibri" panose="020F0502020204030204" pitchFamily="34" charset="0"/>
                <a:ea typeface="Calibri" panose="020F0502020204030204" pitchFamily="34" charset="0"/>
                <a:cs typeface="Times New Roman" panose="02020603050405020304" pitchFamily="18" charset="0"/>
              </a:rPr>
              <a:t>Romano </a:t>
            </a:r>
            <a:r>
              <a:rPr lang="de-CH" altLang="de-DE" sz="2200" dirty="0" err="1" smtClean="0">
                <a:latin typeface="Calibri" panose="020F0502020204030204" pitchFamily="34" charset="0"/>
                <a:ea typeface="Calibri" panose="020F0502020204030204" pitchFamily="34" charset="0"/>
                <a:cs typeface="Times New Roman" panose="02020603050405020304" pitchFamily="18" charset="0"/>
              </a:rPr>
              <a:t>Padeste</a:t>
            </a:r>
            <a:r>
              <a:rPr lang="de-CH" altLang="de-DE" sz="2200" dirty="0" smtClean="0">
                <a:latin typeface="Calibri" panose="020F0502020204030204" pitchFamily="34" charset="0"/>
                <a:ea typeface="Calibri" panose="020F0502020204030204" pitchFamily="34" charset="0"/>
                <a:cs typeface="Times New Roman" panose="02020603050405020304" pitchFamily="18" charset="0"/>
              </a:rPr>
              <a:t>, Staatsarchiv Zürich</a:t>
            </a:r>
          </a:p>
          <a:p>
            <a:pPr marL="514350" indent="-514350">
              <a:buFont typeface="Wingdings" panose="05000000000000000000" pitchFamily="2" charset="2"/>
              <a:buChar char="Ø"/>
            </a:pPr>
            <a:r>
              <a:rPr lang="de-CH" altLang="de-DE" sz="2200" dirty="0">
                <a:latin typeface="Calibri" panose="020F0502020204030204" pitchFamily="34" charset="0"/>
                <a:ea typeface="Calibri" panose="020F0502020204030204" pitchFamily="34" charset="0"/>
                <a:cs typeface="Times New Roman" panose="02020603050405020304" pitchFamily="18" charset="0"/>
              </a:rPr>
              <a:t>Pascal Schneiter, </a:t>
            </a:r>
            <a:r>
              <a:rPr lang="de-CH" altLang="de-DE" sz="2200" dirty="0" smtClean="0">
                <a:latin typeface="Calibri" panose="020F0502020204030204" pitchFamily="34" charset="0"/>
                <a:ea typeface="Calibri" panose="020F0502020204030204" pitchFamily="34" charset="0"/>
                <a:cs typeface="Times New Roman" panose="02020603050405020304" pitchFamily="18" charset="0"/>
              </a:rPr>
              <a:t>Staatsarchiv Neuenburg</a:t>
            </a:r>
          </a:p>
          <a:p>
            <a:pPr marL="514350" indent="-514350">
              <a:buFont typeface="Wingdings" panose="05000000000000000000" pitchFamily="2" charset="2"/>
              <a:buChar char="Ø"/>
            </a:pPr>
            <a:r>
              <a:rPr lang="de-CH" altLang="de-DE" sz="2200" dirty="0">
                <a:latin typeface="Calibri" panose="020F0502020204030204" pitchFamily="34" charset="0"/>
                <a:ea typeface="Calibri" panose="020F0502020204030204" pitchFamily="34" charset="0"/>
                <a:cs typeface="Times New Roman" panose="02020603050405020304" pitchFamily="18" charset="0"/>
              </a:rPr>
              <a:t>Yvan </a:t>
            </a:r>
            <a:r>
              <a:rPr lang="de-CH" altLang="de-DE" sz="2200" dirty="0" smtClean="0">
                <a:latin typeface="Calibri" panose="020F0502020204030204" pitchFamily="34" charset="0"/>
                <a:ea typeface="Calibri" panose="020F0502020204030204" pitchFamily="34" charset="0"/>
                <a:cs typeface="Times New Roman" panose="02020603050405020304" pitchFamily="18" charset="0"/>
              </a:rPr>
              <a:t>Dutoit, </a:t>
            </a:r>
            <a:r>
              <a:rPr lang="de-CH" altLang="de-DE" sz="2200" dirty="0">
                <a:latin typeface="Calibri" panose="020F0502020204030204" pitchFamily="34" charset="0"/>
                <a:ea typeface="Calibri" panose="020F0502020204030204" pitchFamily="34" charset="0"/>
                <a:cs typeface="Times New Roman" panose="02020603050405020304" pitchFamily="18" charset="0"/>
              </a:rPr>
              <a:t>Bundesarchiv</a:t>
            </a:r>
          </a:p>
          <a:p>
            <a:pPr marL="514350" indent="-514350">
              <a:buFont typeface="Wingdings" panose="05000000000000000000" pitchFamily="2" charset="2"/>
              <a:buChar char="Ø"/>
            </a:pPr>
            <a:r>
              <a:rPr lang="de-CH" altLang="de-DE" sz="2200" dirty="0" smtClean="0">
                <a:latin typeface="Calibri" panose="020F0502020204030204" pitchFamily="34" charset="0"/>
                <a:ea typeface="Calibri" panose="020F0502020204030204" pitchFamily="34" charset="0"/>
                <a:cs typeface="Times New Roman" panose="02020603050405020304" pitchFamily="18" charset="0"/>
              </a:rPr>
              <a:t>Geschäftsstelle der KOST</a:t>
            </a:r>
            <a:endParaRPr lang="de-CH" altLang="de-DE"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4</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7038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a:t>Problem und </a:t>
            </a:r>
            <a:r>
              <a:rPr lang="de-CH" sz="4000" dirty="0" smtClean="0"/>
              <a:t>Auswirkungen</a:t>
            </a:r>
            <a:endParaRPr lang="de-CH" dirty="0"/>
          </a:p>
        </p:txBody>
      </p:sp>
      <p:sp>
        <p:nvSpPr>
          <p:cNvPr id="3" name="Inhaltsplatzhalter 2"/>
          <p:cNvSpPr>
            <a:spLocks noGrp="1"/>
          </p:cNvSpPr>
          <p:nvPr>
            <p:ph idx="1"/>
          </p:nvPr>
        </p:nvSpPr>
        <p:spPr>
          <a:xfrm>
            <a:off x="457200" y="1600200"/>
            <a:ext cx="8435280" cy="4525963"/>
          </a:xfrm>
        </p:spPr>
        <p:txBody>
          <a:bodyPr>
            <a:normAutofit/>
          </a:bodyPr>
          <a:lstStyle/>
          <a:p>
            <a:pPr marL="0" indent="0">
              <a:buNone/>
            </a:pPr>
            <a:r>
              <a:rPr lang="de-CH" sz="2900" dirty="0" smtClean="0"/>
              <a:t>Was sind unsere Erwartungen und Anforderungen:</a:t>
            </a:r>
          </a:p>
          <a:p>
            <a:pPr marL="0" indent="0">
              <a:buNone/>
            </a:pPr>
            <a:r>
              <a:rPr lang="de-CH" sz="2200" dirty="0" smtClean="0">
                <a:hlinkClick r:id="rId3"/>
              </a:rPr>
              <a:t>PDF&amp;PDF/A</a:t>
            </a:r>
            <a:r>
              <a:rPr lang="de-CH" sz="2200" dirty="0" smtClean="0"/>
              <a:t> (Seite 4)</a:t>
            </a:r>
          </a:p>
          <a:p>
            <a:pPr marL="0" indent="0">
              <a:buNone/>
            </a:pPr>
            <a:endParaRPr lang="de-CH" sz="2200" dirty="0"/>
          </a:p>
          <a:p>
            <a:pPr marL="0" indent="0">
              <a:buNone/>
            </a:pPr>
            <a:r>
              <a:rPr lang="de-CH" sz="2200" dirty="0">
                <a:solidFill>
                  <a:srgbClr val="006600"/>
                </a:solidFill>
              </a:rPr>
              <a:t>Was ist für die Langzeitarchivierung essentiell, damit das komplette Dokument auch In geraumer Zeit noch lesbar ist?</a:t>
            </a:r>
          </a:p>
          <a:p>
            <a:pPr marL="0" indent="0">
              <a:buNone/>
            </a:pPr>
            <a:r>
              <a:rPr lang="de-CH" sz="2200" dirty="0">
                <a:solidFill>
                  <a:srgbClr val="006600"/>
                </a:solidFill>
              </a:rPr>
              <a:t>•Das Dokument muss von externen Elementen entbunden sein •Der gewählte Standard muss voraussichtlich möglichst lange halten können •Es soll auf einen stabilen und etablierten Standard gesetzt werden •Zusätzlich sollen die Daten für die Suche digital lesbar sein</a:t>
            </a:r>
          </a:p>
          <a:p>
            <a:pPr marL="0" indent="0">
              <a:buNone/>
            </a:pPr>
            <a:endParaRPr lang="de-CH" sz="2200" dirty="0" smtClean="0"/>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5</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186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a:t>Problem und Auswirkungen</a:t>
            </a:r>
            <a:endParaRPr lang="de-CH" dirty="0"/>
          </a:p>
        </p:txBody>
      </p:sp>
      <p:sp>
        <p:nvSpPr>
          <p:cNvPr id="3" name="Inhaltsplatzhalter 2"/>
          <p:cNvSpPr>
            <a:spLocks noGrp="1"/>
          </p:cNvSpPr>
          <p:nvPr>
            <p:ph idx="1"/>
          </p:nvPr>
        </p:nvSpPr>
        <p:spPr>
          <a:xfrm>
            <a:off x="457200" y="1600200"/>
            <a:ext cx="8435280" cy="4525963"/>
          </a:xfrm>
        </p:spPr>
        <p:txBody>
          <a:bodyPr>
            <a:normAutofit lnSpcReduction="10000"/>
          </a:bodyPr>
          <a:lstStyle/>
          <a:p>
            <a:pPr marL="0" indent="0">
              <a:buNone/>
            </a:pPr>
            <a:r>
              <a:rPr lang="de-CH" sz="2900" dirty="0"/>
              <a:t>Die Daten sollen für die Suche digital lesbar sein</a:t>
            </a:r>
          </a:p>
          <a:p>
            <a:pPr marL="514350" indent="-514350">
              <a:buFont typeface="Wingdings" panose="05000000000000000000" pitchFamily="2" charset="2"/>
              <a:buChar char="Ø"/>
            </a:pPr>
            <a:r>
              <a:rPr lang="de-CH" sz="2200" dirty="0">
                <a:ea typeface="Calibri" panose="020F0502020204030204" pitchFamily="34" charset="0"/>
                <a:cs typeface="Times New Roman" panose="02020603050405020304" pitchFamily="18" charset="0"/>
              </a:rPr>
              <a:t>Die Daten sollen </a:t>
            </a:r>
            <a:r>
              <a:rPr lang="de-CH" sz="2200" dirty="0" smtClean="0">
                <a:ea typeface="Calibri" panose="020F0502020204030204" pitchFamily="34" charset="0"/>
                <a:cs typeface="Times New Roman" panose="02020603050405020304" pitchFamily="18" charset="0"/>
              </a:rPr>
              <a:t>die Volltextsuche ermöglichen</a:t>
            </a:r>
          </a:p>
          <a:p>
            <a:pPr marL="514350" indent="-514350">
              <a:buFont typeface="Wingdings" panose="05000000000000000000" pitchFamily="2" charset="2"/>
              <a:buChar char="Ø"/>
            </a:pPr>
            <a:r>
              <a:rPr lang="de-CH" sz="2200" dirty="0" smtClean="0">
                <a:ea typeface="Calibri" panose="020F0502020204030204" pitchFamily="34" charset="0"/>
                <a:cs typeface="Times New Roman" panose="02020603050405020304" pitchFamily="18" charset="0"/>
              </a:rPr>
              <a:t>Textpassagen sollen gefunden werden</a:t>
            </a:r>
            <a:endParaRPr lang="de-CH" sz="2200" dirty="0">
              <a:ea typeface="Calibri" panose="020F0502020204030204" pitchFamily="34" charset="0"/>
              <a:cs typeface="Times New Roman" panose="02020603050405020304" pitchFamily="18" charset="0"/>
            </a:endParaRPr>
          </a:p>
          <a:p>
            <a:pPr marL="0" indent="0">
              <a:buNone/>
            </a:pPr>
            <a:endParaRPr lang="de-CH" sz="2200" dirty="0"/>
          </a:p>
          <a:p>
            <a:pPr marL="0" indent="0">
              <a:buNone/>
            </a:pPr>
            <a:r>
              <a:rPr lang="de-CH" sz="2900" dirty="0" smtClean="0"/>
              <a:t>Die</a:t>
            </a:r>
            <a:r>
              <a:rPr lang="de-CH" sz="2900" dirty="0"/>
              <a:t> Daten </a:t>
            </a:r>
            <a:r>
              <a:rPr lang="de-CH" sz="2900" dirty="0" smtClean="0"/>
              <a:t>sollen weiterverarbeitet werden können</a:t>
            </a:r>
          </a:p>
          <a:p>
            <a:pPr marL="514350" indent="-514350">
              <a:buFont typeface="Wingdings" panose="05000000000000000000" pitchFamily="2" charset="2"/>
              <a:buChar char="Ø"/>
            </a:pPr>
            <a:r>
              <a:rPr lang="de-CH" sz="2200" dirty="0">
                <a:ea typeface="Calibri" panose="020F0502020204030204" pitchFamily="34" charset="0"/>
                <a:cs typeface="Times New Roman" panose="02020603050405020304" pitchFamily="18" charset="0"/>
              </a:rPr>
              <a:t>Die Daten sollen digital extrahierbar sein.</a:t>
            </a:r>
          </a:p>
          <a:p>
            <a:pPr marL="0" indent="0">
              <a:buNone/>
            </a:pPr>
            <a:endParaRPr lang="de-CH" sz="2200" dirty="0" smtClean="0"/>
          </a:p>
          <a:p>
            <a:pPr marL="0" indent="0">
              <a:buNone/>
            </a:pPr>
            <a:r>
              <a:rPr lang="de-CH" sz="2900" dirty="0"/>
              <a:t>PDF/A-1b und </a:t>
            </a:r>
            <a:r>
              <a:rPr lang="de-CH" sz="2900" dirty="0" smtClean="0"/>
              <a:t>PDF/A-2b</a:t>
            </a:r>
            <a:endParaRPr lang="de-CH" sz="2900" dirty="0"/>
          </a:p>
          <a:p>
            <a:pPr marL="514350" indent="-514350">
              <a:buFont typeface="Wingdings" panose="05000000000000000000" pitchFamily="2" charset="2"/>
              <a:buChar char="Ø"/>
            </a:pPr>
            <a:r>
              <a:rPr lang="de-CH" altLang="de-DE" sz="2200" dirty="0" smtClean="0">
                <a:ea typeface="Calibri" panose="020F0502020204030204" pitchFamily="34" charset="0"/>
                <a:cs typeface="Times New Roman" panose="02020603050405020304" pitchFamily="18" charset="0"/>
              </a:rPr>
              <a:t>garantieren die </a:t>
            </a:r>
            <a:r>
              <a:rPr lang="de-CH" altLang="de-DE" sz="2200" dirty="0">
                <a:ea typeface="Calibri" panose="020F0502020204030204" pitchFamily="34" charset="0"/>
                <a:cs typeface="Times New Roman" panose="02020603050405020304" pitchFamily="18" charset="0"/>
              </a:rPr>
              <a:t>visuelle Reproduzierbarkeit</a:t>
            </a:r>
          </a:p>
          <a:p>
            <a:pPr marL="514350" indent="-514350">
              <a:buFont typeface="Wingdings" panose="05000000000000000000" pitchFamily="2" charset="2"/>
              <a:buChar char="Ø"/>
            </a:pPr>
            <a:r>
              <a:rPr lang="de-CH" altLang="de-DE" sz="2200" dirty="0" smtClean="0">
                <a:ea typeface="Calibri" panose="020F0502020204030204" pitchFamily="34" charset="0"/>
                <a:cs typeface="Times New Roman" panose="02020603050405020304" pitchFamily="18" charset="0"/>
              </a:rPr>
              <a:t>garantieren </a:t>
            </a:r>
            <a:r>
              <a:rPr lang="de-CH" altLang="de-DE" sz="2200" u="sng" dirty="0" smtClean="0">
                <a:solidFill>
                  <a:srgbClr val="FF0000"/>
                </a:solidFill>
                <a:ea typeface="Calibri" panose="020F0502020204030204" pitchFamily="34" charset="0"/>
                <a:cs typeface="Times New Roman" panose="02020603050405020304" pitchFamily="18" charset="0"/>
              </a:rPr>
              <a:t>nicht</a:t>
            </a:r>
            <a:r>
              <a:rPr lang="de-CH" altLang="de-DE" sz="2200" dirty="0" smtClean="0">
                <a:ea typeface="Calibri" panose="020F0502020204030204" pitchFamily="34" charset="0"/>
                <a:cs typeface="Times New Roman" panose="02020603050405020304" pitchFamily="18" charset="0"/>
              </a:rPr>
              <a:t> die Durchsuch- und Extrahierbarkeit</a:t>
            </a:r>
          </a:p>
          <a:p>
            <a:pPr marL="514350" indent="-514350">
              <a:buFont typeface="Wingdings" panose="05000000000000000000" pitchFamily="2" charset="2"/>
              <a:buChar char="Ø"/>
            </a:pPr>
            <a:r>
              <a:rPr lang="de-CH" altLang="de-DE" sz="2200" dirty="0" smtClean="0">
                <a:ea typeface="Calibri" panose="020F0502020204030204" pitchFamily="34" charset="0"/>
                <a:cs typeface="Times New Roman" panose="02020603050405020304" pitchFamily="18" charset="0"/>
              </a:rPr>
              <a:t>ermöglichen </a:t>
            </a:r>
            <a:r>
              <a:rPr lang="de-CH" altLang="de-DE" sz="2200" dirty="0">
                <a:ea typeface="Calibri" panose="020F0502020204030204" pitchFamily="34" charset="0"/>
                <a:cs typeface="Times New Roman" panose="02020603050405020304" pitchFamily="18" charset="0"/>
              </a:rPr>
              <a:t>die </a:t>
            </a:r>
            <a:r>
              <a:rPr lang="de-CH" altLang="de-DE" sz="2200" dirty="0" smtClean="0">
                <a:ea typeface="Calibri" panose="020F0502020204030204" pitchFamily="34" charset="0"/>
                <a:cs typeface="Times New Roman" panose="02020603050405020304" pitchFamily="18" charset="0"/>
              </a:rPr>
              <a:t>Durchsuch- </a:t>
            </a:r>
            <a:r>
              <a:rPr lang="de-CH" altLang="de-DE" sz="2200" dirty="0">
                <a:ea typeface="Calibri" panose="020F0502020204030204" pitchFamily="34" charset="0"/>
                <a:cs typeface="Times New Roman" panose="02020603050405020304" pitchFamily="18" charset="0"/>
              </a:rPr>
              <a:t>und </a:t>
            </a:r>
            <a:r>
              <a:rPr lang="de-CH" altLang="de-DE" sz="2200" dirty="0" smtClean="0">
                <a:ea typeface="Calibri" panose="020F0502020204030204" pitchFamily="34" charset="0"/>
                <a:cs typeface="Times New Roman" panose="02020603050405020304" pitchFamily="18" charset="0"/>
              </a:rPr>
              <a:t>Extrahierbarkeit meist einwandfrei</a:t>
            </a:r>
          </a:p>
          <a:p>
            <a:pPr marL="514350" indent="-514350">
              <a:buFont typeface="Wingdings" panose="05000000000000000000" pitchFamily="2" charset="2"/>
              <a:buChar char="Ø"/>
            </a:pPr>
            <a:endParaRPr lang="de-CH" altLang="de-DE" sz="2200" dirty="0">
              <a:ea typeface="Calibri" panose="020F0502020204030204" pitchFamily="34" charset="0"/>
              <a:cs typeface="Times New Roman" panose="02020603050405020304" pitchFamily="18" charset="0"/>
            </a:endParaRPr>
          </a:p>
          <a:p>
            <a:pPr marL="0" indent="0">
              <a:buNone/>
            </a:pPr>
            <a:endParaRPr lang="de-CH" altLang="de-DE" sz="2200" dirty="0">
              <a:ea typeface="Calibri" panose="020F0502020204030204" pitchFamily="34" charset="0"/>
              <a:cs typeface="Times New Roman" panose="02020603050405020304" pitchFamily="18" charset="0"/>
            </a:endParaRPr>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6</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
        <p:nvSpPr>
          <p:cNvPr id="9" name="Explosion 1 8"/>
          <p:cNvSpPr/>
          <p:nvPr/>
        </p:nvSpPr>
        <p:spPr>
          <a:xfrm>
            <a:off x="7938120" y="3573016"/>
            <a:ext cx="954360" cy="535111"/>
          </a:xfrm>
          <a:prstGeom prst="irregularSeal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1400" b="1" dirty="0" smtClean="0">
                <a:solidFill>
                  <a:schemeClr val="tx1"/>
                </a:solidFill>
              </a:rPr>
              <a:t>NEU</a:t>
            </a:r>
            <a:endParaRPr lang="de-CH" sz="1400" b="1" dirty="0">
              <a:solidFill>
                <a:schemeClr val="tx1"/>
              </a:solidFill>
            </a:endParaRPr>
          </a:p>
        </p:txBody>
      </p:sp>
      <p:sp>
        <p:nvSpPr>
          <p:cNvPr id="10" name="Explosion 1 9"/>
          <p:cNvSpPr/>
          <p:nvPr/>
        </p:nvSpPr>
        <p:spPr>
          <a:xfrm>
            <a:off x="7938120" y="1647825"/>
            <a:ext cx="954360" cy="535111"/>
          </a:xfrm>
          <a:prstGeom prst="irregularSeal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1400" b="1" dirty="0" smtClean="0">
                <a:solidFill>
                  <a:schemeClr val="tx1"/>
                </a:solidFill>
              </a:rPr>
              <a:t>NEU</a:t>
            </a:r>
            <a:endParaRPr lang="de-CH" sz="1400" b="1" dirty="0">
              <a:solidFill>
                <a:schemeClr val="tx1"/>
              </a:solidFill>
            </a:endParaRPr>
          </a:p>
        </p:txBody>
      </p:sp>
      <p:sp>
        <p:nvSpPr>
          <p:cNvPr id="11" name="Band nach oben 10"/>
          <p:cNvSpPr/>
          <p:nvPr/>
        </p:nvSpPr>
        <p:spPr>
          <a:xfrm>
            <a:off x="7380312" y="4509120"/>
            <a:ext cx="1506396" cy="416540"/>
          </a:xfrm>
          <a:prstGeom prst="ribbon2">
            <a:avLst>
              <a:gd name="adj1" fmla="val 26488"/>
              <a:gd name="adj2" fmla="val 64782"/>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CH" sz="1400" b="1" dirty="0" smtClean="0">
                <a:solidFill>
                  <a:schemeClr val="tx1"/>
                </a:solidFill>
              </a:rPr>
              <a:t>Bestehend</a:t>
            </a:r>
            <a:endParaRPr lang="de-CH" sz="1400" b="1" dirty="0">
              <a:solidFill>
                <a:schemeClr val="tx1"/>
              </a:solidFill>
            </a:endParaRPr>
          </a:p>
        </p:txBody>
      </p:sp>
    </p:spTree>
    <p:extLst>
      <p:ext uri="{BB962C8B-B14F-4D97-AF65-F5344CB8AC3E}">
        <p14:creationId xmlns:p14="http://schemas.microsoft.com/office/powerpoint/2010/main" val="125918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a:t>Problem und </a:t>
            </a:r>
            <a:r>
              <a:rPr lang="de-CH" sz="4000" dirty="0" smtClean="0"/>
              <a:t>Auswirkungen</a:t>
            </a:r>
            <a:endParaRPr lang="de-CH" dirty="0"/>
          </a:p>
        </p:txBody>
      </p:sp>
      <p:sp>
        <p:nvSpPr>
          <p:cNvPr id="3" name="Inhaltsplatzhalter 2"/>
          <p:cNvSpPr>
            <a:spLocks noGrp="1"/>
          </p:cNvSpPr>
          <p:nvPr>
            <p:ph idx="1"/>
          </p:nvPr>
        </p:nvSpPr>
        <p:spPr>
          <a:xfrm>
            <a:off x="457200" y="1600200"/>
            <a:ext cx="8435280" cy="4525963"/>
          </a:xfrm>
        </p:spPr>
        <p:txBody>
          <a:bodyPr>
            <a:normAutofit/>
          </a:bodyPr>
          <a:lstStyle/>
          <a:p>
            <a:pPr marL="0" indent="0">
              <a:buNone/>
            </a:pPr>
            <a:r>
              <a:rPr lang="de-CH" sz="2900" dirty="0" smtClean="0"/>
              <a:t>In einigen Fällen werden unsere Erwartungen und Anforderungen nicht erfüllt:</a:t>
            </a:r>
          </a:p>
          <a:p>
            <a:pPr marL="0" indent="0">
              <a:buNone/>
            </a:pPr>
            <a:r>
              <a:rPr lang="de-CH" sz="2200" dirty="0" smtClean="0">
                <a:hlinkClick r:id="rId3" action="ppaction://hlinkfile"/>
              </a:rPr>
              <a:t>PDF/A-2b</a:t>
            </a:r>
            <a:r>
              <a:rPr lang="de-CH" sz="2200" dirty="0" smtClean="0"/>
              <a:t> (interner Link)</a:t>
            </a:r>
          </a:p>
          <a:p>
            <a:pPr marL="0" indent="0">
              <a:buNone/>
            </a:pPr>
            <a:endParaRPr lang="de-CH" sz="2200" dirty="0">
              <a:solidFill>
                <a:srgbClr val="C00000"/>
              </a:solidFill>
            </a:endParaRPr>
          </a:p>
          <a:p>
            <a:pPr marL="0" indent="0">
              <a:buNone/>
            </a:pPr>
            <a:r>
              <a:rPr lang="de-CH" sz="2200" dirty="0">
                <a:solidFill>
                  <a:srgbClr val="C00000"/>
                </a:solidFill>
              </a:rPr>
              <a:t>􀀮􀁘􀁕􀁝􀁄􀁑􀁏􀁈􀁌􀁗􀁘􀁑􀁊􀀃􀀳􀀧􀀩􀀃􀁄􀁘􀁖􀀃􀀯􀁒􀁗􀁘􀁖􀀃􀀱􀁒􀁗􀁈􀁖􀀃􀀃</a:t>
            </a:r>
          </a:p>
          <a:p>
            <a:pPr marL="0" indent="0">
              <a:buNone/>
            </a:pPr>
            <a:r>
              <a:rPr lang="de-CH" sz="2200" dirty="0">
                <a:solidFill>
                  <a:srgbClr val="C00000"/>
                </a:solidFill>
              </a:rPr>
              <a:t>􀁘􀁑􀁗􀁈􀁕􀀃􀀺􀁌􀁑􀁇􀁒􀁚􀁖􀀃􀀔􀀓􀀃</a:t>
            </a:r>
          </a:p>
          <a:p>
            <a:pPr marL="0" indent="0">
              <a:buNone/>
            </a:pPr>
            <a:r>
              <a:rPr lang="de-CH" sz="2200" dirty="0">
                <a:solidFill>
                  <a:srgbClr val="C00000"/>
                </a:solidFill>
              </a:rPr>
              <a:t>􀀤􀁘􀁗􀁒􀁕􀀃 􀀃 􀀵􀁒􀁐􀁄􀁑􀁒􀀃􀀳􀁄􀁇􀁈􀁖􀁗􀁈􀀃</a:t>
            </a:r>
          </a:p>
          <a:p>
            <a:pPr marL="0" indent="0">
              <a:buNone/>
            </a:pPr>
            <a:r>
              <a:rPr lang="de-CH" sz="2200" dirty="0">
                <a:solidFill>
                  <a:srgbClr val="C00000"/>
                </a:solidFill>
              </a:rPr>
              <a:t>􀀧􀁄􀁗􀁘􀁐􀀃 􀀜􀀑􀀃􀀧􀁈􀁝􀁈􀁐􀁅􀁈􀁕􀀃􀀕􀀓􀀔􀀙􀀃</a:t>
            </a:r>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7</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608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a:t>Problem und Auswirkungen</a:t>
            </a:r>
            <a:endParaRPr lang="de-CH" dirty="0"/>
          </a:p>
        </p:txBody>
      </p:sp>
      <p:sp>
        <p:nvSpPr>
          <p:cNvPr id="3" name="Inhaltsplatzhalter 2"/>
          <p:cNvSpPr>
            <a:spLocks noGrp="1"/>
          </p:cNvSpPr>
          <p:nvPr>
            <p:ph idx="1"/>
          </p:nvPr>
        </p:nvSpPr>
        <p:spPr>
          <a:xfrm>
            <a:off x="457200" y="1600200"/>
            <a:ext cx="8435280" cy="4525963"/>
          </a:xfrm>
        </p:spPr>
        <p:txBody>
          <a:bodyPr>
            <a:normAutofit/>
          </a:bodyPr>
          <a:lstStyle/>
          <a:p>
            <a:pPr marL="0" indent="0">
              <a:buNone/>
            </a:pPr>
            <a:r>
              <a:rPr lang="de-CH" sz="2900" dirty="0" smtClean="0"/>
              <a:t>Dieses Dokument ist ein valides PDF/A-2b </a:t>
            </a:r>
          </a:p>
          <a:p>
            <a:pPr marL="0" indent="0">
              <a:buNone/>
            </a:pPr>
            <a:endParaRPr lang="de-CH" sz="1900" dirty="0"/>
          </a:p>
          <a:p>
            <a:pPr marL="0" indent="0">
              <a:buNone/>
            </a:pPr>
            <a:r>
              <a:rPr lang="de-CH" sz="2900" dirty="0" smtClean="0"/>
              <a:t>Alle </a:t>
            </a:r>
            <a:r>
              <a:rPr lang="de-CH" sz="2900" dirty="0"/>
              <a:t>getesteten Viewer konnten den Text nicht korrekt herauskopieren respektive im Dokument </a:t>
            </a:r>
            <a:r>
              <a:rPr lang="de-CH" sz="2900" dirty="0" smtClean="0"/>
              <a:t>finden</a:t>
            </a:r>
          </a:p>
          <a:p>
            <a:pPr marL="514350" lvl="0" indent="-514350">
              <a:buFont typeface="Wingdings" panose="05000000000000000000" pitchFamily="2" charset="2"/>
              <a:buChar char="Ø"/>
            </a:pPr>
            <a:r>
              <a:rPr lang="de-CH" sz="2200" dirty="0" smtClean="0">
                <a:ea typeface="Calibri" panose="020F0502020204030204" pitchFamily="34" charset="0"/>
                <a:cs typeface="Times New Roman" panose="02020603050405020304" pitchFamily="18" charset="0"/>
              </a:rPr>
              <a:t>eingebettete Schrift </a:t>
            </a:r>
            <a:r>
              <a:rPr lang="de-CH" sz="2200" dirty="0">
                <a:ea typeface="Calibri" panose="020F0502020204030204" pitchFamily="34" charset="0"/>
                <a:cs typeface="Times New Roman" panose="02020603050405020304" pitchFamily="18" charset="0"/>
              </a:rPr>
              <a:t>erfüllt nicht die Anforderung der </a:t>
            </a:r>
            <a:r>
              <a:rPr lang="de-CH" sz="2200" dirty="0" smtClean="0">
                <a:ea typeface="Calibri" panose="020F0502020204030204" pitchFamily="34" charset="0"/>
                <a:cs typeface="Times New Roman" panose="02020603050405020304" pitchFamily="18" charset="0"/>
              </a:rPr>
              <a:t>Archive</a:t>
            </a:r>
            <a:endParaRPr lang="de-CH" sz="2200" dirty="0">
              <a:ea typeface="Calibri" panose="020F0502020204030204" pitchFamily="34" charset="0"/>
              <a:cs typeface="Times New Roman" panose="02020603050405020304" pitchFamily="18" charset="0"/>
            </a:endParaRPr>
          </a:p>
          <a:p>
            <a:pPr marL="514350" lvl="0" indent="-514350">
              <a:buFont typeface="Wingdings" panose="05000000000000000000" pitchFamily="2" charset="2"/>
              <a:buChar char="Ø"/>
            </a:pPr>
            <a:r>
              <a:rPr lang="de-CH" sz="2200" dirty="0">
                <a:ea typeface="Calibri" panose="020F0502020204030204" pitchFamily="34" charset="0"/>
                <a:cs typeface="Times New Roman" panose="02020603050405020304" pitchFamily="18" charset="0"/>
              </a:rPr>
              <a:t>Schrift verstösst nicht gegen die </a:t>
            </a:r>
            <a:r>
              <a:rPr lang="de-CH" sz="2200" dirty="0" smtClean="0">
                <a:ea typeface="Calibri" panose="020F0502020204030204" pitchFamily="34" charset="0"/>
                <a:cs typeface="Times New Roman" panose="02020603050405020304" pitchFamily="18" charset="0"/>
              </a:rPr>
              <a:t>PDF/A-2b Anforderung</a:t>
            </a:r>
            <a:endParaRPr lang="de-CH" sz="2200" dirty="0">
              <a:ea typeface="Calibri" panose="020F0502020204030204" pitchFamily="34" charset="0"/>
              <a:cs typeface="Times New Roman" panose="02020603050405020304" pitchFamily="18" charset="0"/>
            </a:endParaRPr>
          </a:p>
          <a:p>
            <a:pPr marL="0" indent="0">
              <a:buNone/>
            </a:pPr>
            <a:endParaRPr lang="de-CH" sz="1900" dirty="0" smtClean="0"/>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8</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2690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4000" dirty="0"/>
              <a:t>Problem und Auswirkungen</a:t>
            </a:r>
            <a:endParaRPr lang="de-CH" dirty="0"/>
          </a:p>
        </p:txBody>
      </p:sp>
      <p:sp>
        <p:nvSpPr>
          <p:cNvPr id="3" name="Inhaltsplatzhalter 2"/>
          <p:cNvSpPr>
            <a:spLocks noGrp="1"/>
          </p:cNvSpPr>
          <p:nvPr>
            <p:ph idx="1"/>
          </p:nvPr>
        </p:nvSpPr>
        <p:spPr>
          <a:xfrm>
            <a:off x="457200" y="1600200"/>
            <a:ext cx="8435280" cy="4525963"/>
          </a:xfrm>
        </p:spPr>
        <p:txBody>
          <a:bodyPr>
            <a:normAutofit/>
          </a:bodyPr>
          <a:lstStyle/>
          <a:p>
            <a:pPr marL="0" indent="0">
              <a:buNone/>
            </a:pPr>
            <a:r>
              <a:rPr lang="de-CH" sz="2900" dirty="0" smtClean="0"/>
              <a:t>Font-Problem </a:t>
            </a:r>
          </a:p>
          <a:p>
            <a:pPr marL="514350" indent="-514350">
              <a:buFont typeface="Wingdings" panose="05000000000000000000" pitchFamily="2" charset="2"/>
              <a:buChar char="Ø"/>
            </a:pPr>
            <a:r>
              <a:rPr lang="de-CH" sz="2200" dirty="0" smtClean="0">
                <a:ea typeface="Calibri" panose="020F0502020204030204" pitchFamily="34" charset="0"/>
                <a:cs typeface="Times New Roman" panose="02020603050405020304" pitchFamily="18" charset="0"/>
              </a:rPr>
              <a:t>nur </a:t>
            </a:r>
            <a:r>
              <a:rPr lang="de-CH" sz="2200" dirty="0">
                <a:ea typeface="Calibri" panose="020F0502020204030204" pitchFamily="34" charset="0"/>
                <a:cs typeface="Times New Roman" panose="02020603050405020304" pitchFamily="18" charset="0"/>
              </a:rPr>
              <a:t>die Kontur der Schrift eingebettet </a:t>
            </a:r>
          </a:p>
          <a:p>
            <a:pPr marL="514350" indent="-514350">
              <a:buFont typeface="Wingdings" panose="05000000000000000000" pitchFamily="2" charset="2"/>
              <a:buChar char="Ø"/>
            </a:pPr>
            <a:r>
              <a:rPr lang="de-CH" sz="2200" dirty="0" smtClean="0">
                <a:ea typeface="Calibri" panose="020F0502020204030204" pitchFamily="34" charset="0"/>
                <a:cs typeface="Times New Roman" panose="02020603050405020304" pitchFamily="18" charset="0"/>
              </a:rPr>
              <a:t>digitales </a:t>
            </a:r>
            <a:r>
              <a:rPr lang="de-CH" sz="2200" dirty="0">
                <a:ea typeface="Calibri" panose="020F0502020204030204" pitchFamily="34" charset="0"/>
                <a:cs typeface="Times New Roman" panose="02020603050405020304" pitchFamily="18" charset="0"/>
              </a:rPr>
              <a:t>Abbild </a:t>
            </a:r>
            <a:r>
              <a:rPr lang="de-CH" sz="2200" dirty="0" smtClean="0">
                <a:ea typeface="Calibri" panose="020F0502020204030204" pitchFamily="34" charset="0"/>
                <a:cs typeface="Times New Roman" panose="02020603050405020304" pitchFamily="18" charset="0"/>
              </a:rPr>
              <a:t>in der Schrift nicht bekannt / gegeben (</a:t>
            </a:r>
            <a:r>
              <a:rPr lang="de-CH" sz="2200" dirty="0" smtClean="0">
                <a:solidFill>
                  <a:srgbClr val="FF0000"/>
                </a:solidFill>
                <a:ea typeface="Calibri" panose="020F0502020204030204" pitchFamily="34" charset="0"/>
                <a:cs typeface="Times New Roman" panose="02020603050405020304" pitchFamily="18" charset="0"/>
              </a:rPr>
              <a:t>?</a:t>
            </a:r>
            <a:r>
              <a:rPr lang="de-CH" sz="2200" dirty="0" smtClean="0">
                <a:ea typeface="Calibri" panose="020F0502020204030204" pitchFamily="34" charset="0"/>
                <a:cs typeface="Times New Roman" panose="02020603050405020304" pitchFamily="18" charset="0"/>
              </a:rPr>
              <a:t>)</a:t>
            </a:r>
          </a:p>
          <a:p>
            <a:pPr marL="514350" indent="-514350">
              <a:buFont typeface="Wingdings" panose="05000000000000000000" pitchFamily="2" charset="2"/>
              <a:buChar char="Ø"/>
            </a:pPr>
            <a:r>
              <a:rPr lang="de-CH" sz="2200" dirty="0">
                <a:ea typeface="Calibri" panose="020F0502020204030204" pitchFamily="34" charset="0"/>
                <a:cs typeface="Times New Roman" panose="02020603050405020304" pitchFamily="18" charset="0"/>
              </a:rPr>
              <a:t>Zuordnung zum Unicode Zeichen innerhalb der PDF-Datei mittels einer </a:t>
            </a:r>
            <a:r>
              <a:rPr lang="de-CH" sz="2200" dirty="0" err="1">
                <a:ea typeface="Calibri" panose="020F0502020204030204" pitchFamily="34" charset="0"/>
                <a:cs typeface="Times New Roman" panose="02020603050405020304" pitchFamily="18" charset="0"/>
              </a:rPr>
              <a:t>CMap</a:t>
            </a:r>
            <a:r>
              <a:rPr lang="de-CH" sz="2200" dirty="0">
                <a:ea typeface="Calibri" panose="020F0502020204030204" pitchFamily="34" charset="0"/>
                <a:cs typeface="Times New Roman" panose="02020603050405020304" pitchFamily="18" charset="0"/>
              </a:rPr>
              <a:t> «</a:t>
            </a:r>
            <a:r>
              <a:rPr lang="de-CH" sz="2200" dirty="0" err="1">
                <a:ea typeface="Calibri" panose="020F0502020204030204" pitchFamily="34" charset="0"/>
                <a:cs typeface="Times New Roman" panose="02020603050405020304" pitchFamily="18" charset="0"/>
              </a:rPr>
              <a:t>ToUnicode</a:t>
            </a:r>
            <a:r>
              <a:rPr lang="de-CH" sz="2200" dirty="0">
                <a:ea typeface="Calibri" panose="020F0502020204030204" pitchFamily="34" charset="0"/>
                <a:cs typeface="Times New Roman" panose="02020603050405020304" pitchFamily="18" charset="0"/>
              </a:rPr>
              <a:t>» nicht vorhanden  </a:t>
            </a:r>
          </a:p>
        </p:txBody>
      </p:sp>
      <p:sp>
        <p:nvSpPr>
          <p:cNvPr id="4" name="Fußzeilenplatzhalter 3"/>
          <p:cNvSpPr>
            <a:spLocks noGrp="1"/>
          </p:cNvSpPr>
          <p:nvPr>
            <p:ph type="ftr" sz="quarter" idx="11"/>
          </p:nvPr>
        </p:nvSpPr>
        <p:spPr/>
        <p:txBody>
          <a:bodyPr/>
          <a:lstStyle/>
          <a:p>
            <a:pPr algn="l"/>
            <a:r>
              <a:rPr lang="de-CH" smtClean="0"/>
              <a:t>März 2020      C. Röthlisberger-Jourdan                                                                                         PDF mit mangelhaftem Font: Text ist nicht durchsuch- und extrahierbar </a:t>
            </a:r>
            <a:endParaRPr lang="de-DE" dirty="0"/>
          </a:p>
        </p:txBody>
      </p:sp>
      <p:sp>
        <p:nvSpPr>
          <p:cNvPr id="5" name="Datumsplatzhalter 4"/>
          <p:cNvSpPr>
            <a:spLocks noGrp="1"/>
          </p:cNvSpPr>
          <p:nvPr>
            <p:ph type="dt" sz="half" idx="10"/>
          </p:nvPr>
        </p:nvSpPr>
        <p:spPr/>
        <p:txBody>
          <a:bodyPr/>
          <a:lstStyle/>
          <a:p>
            <a:r>
              <a:rPr lang="de-DE" smtClean="0"/>
              <a:t>KOST</a:t>
            </a:r>
            <a:endParaRPr lang="de-DE" dirty="0"/>
          </a:p>
        </p:txBody>
      </p:sp>
      <p:sp>
        <p:nvSpPr>
          <p:cNvPr id="6" name="Foliennummernplatzhalter 5"/>
          <p:cNvSpPr>
            <a:spLocks noGrp="1"/>
          </p:cNvSpPr>
          <p:nvPr>
            <p:ph type="sldNum" sz="quarter" idx="12"/>
          </p:nvPr>
        </p:nvSpPr>
        <p:spPr/>
        <p:txBody>
          <a:bodyPr/>
          <a:lstStyle/>
          <a:p>
            <a:fld id="{6C6AE60A-B69C-4790-82F7-3882EDF23186}" type="slidenum">
              <a:rPr lang="de-DE" smtClean="0"/>
              <a:pPr/>
              <a:t>9</a:t>
            </a:fld>
            <a:endParaRPr lang="de-DE" dirty="0"/>
          </a:p>
        </p:txBody>
      </p:sp>
      <p:sp>
        <p:nvSpPr>
          <p:cNvPr id="8" name="Rectangle 3"/>
          <p:cNvSpPr>
            <a:spLocks noChangeArrowheads="1"/>
          </p:cNvSpPr>
          <p:nvPr/>
        </p:nvSpPr>
        <p:spPr bwMode="auto">
          <a:xfrm>
            <a:off x="0" y="596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800" b="0" i="0" u="none" strike="noStrike" cap="none" normalizeH="0" baseline="0" smtClean="0">
                <a:ln>
                  <a:noFill/>
                </a:ln>
                <a:solidFill>
                  <a:schemeClr val="tx1"/>
                </a:solidFill>
                <a:effectLst/>
                <a:latin typeface="Arial" panose="020B0604020202020204" pitchFamily="34" charset="0"/>
              </a:rPr>
              <a:t/>
            </a:r>
            <a:br>
              <a:rPr kumimoji="0" lang="de-CH" altLang="de-DE" sz="1800" b="0" i="0" u="none" strike="noStrike" cap="none" normalizeH="0" baseline="0" smtClean="0">
                <a:ln>
                  <a:noFill/>
                </a:ln>
                <a:solidFill>
                  <a:schemeClr val="tx1"/>
                </a:solidFill>
                <a:effectLst/>
                <a:latin typeface="Arial" panose="020B0604020202020204" pitchFamily="34" charset="0"/>
              </a:rPr>
            </a:br>
            <a:endParaRPr kumimoji="0" lang="de-CH" altLang="de-DE" sz="1800" b="0" i="0" u="none" strike="noStrike" cap="none" normalizeH="0" baseline="0" smtClean="0">
              <a:ln>
                <a:noFill/>
              </a:ln>
              <a:solidFill>
                <a:schemeClr val="tx1"/>
              </a:solidFill>
              <a:effectLst/>
              <a:latin typeface="Arial" panose="020B0604020202020204" pitchFamily="34" charset="0"/>
            </a:endParaRPr>
          </a:p>
        </p:txBody>
      </p:sp>
      <p:pic>
        <p:nvPicPr>
          <p:cNvPr id="15" name="Grafik 14"/>
          <p:cNvPicPr>
            <a:picLocks noChangeAspect="1"/>
          </p:cNvPicPr>
          <p:nvPr/>
        </p:nvPicPr>
        <p:blipFill>
          <a:blip r:embed="rId3"/>
          <a:stretch>
            <a:fillRect/>
          </a:stretch>
        </p:blipFill>
        <p:spPr>
          <a:xfrm>
            <a:off x="1043608" y="3768139"/>
            <a:ext cx="7325894" cy="2469173"/>
          </a:xfrm>
          <a:prstGeom prst="rect">
            <a:avLst/>
          </a:prstGeom>
        </p:spPr>
      </p:pic>
    </p:spTree>
    <p:extLst>
      <p:ext uri="{BB962C8B-B14F-4D97-AF65-F5344CB8AC3E}">
        <p14:creationId xmlns:p14="http://schemas.microsoft.com/office/powerpoint/2010/main" val="215990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1161</Words>
  <Application>Microsoft Office PowerPoint</Application>
  <PresentationFormat>Bildschirmpräsentation (4:3)</PresentationFormat>
  <Paragraphs>218</Paragraphs>
  <Slides>17</Slides>
  <Notes>17</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Arial</vt:lpstr>
      <vt:lpstr>Calibri</vt:lpstr>
      <vt:lpstr>Segoe UI Symbol</vt:lpstr>
      <vt:lpstr>Times New Roman</vt:lpstr>
      <vt:lpstr>Wingdings</vt:lpstr>
      <vt:lpstr>Larissa-Design</vt:lpstr>
      <vt:lpstr>PDF mit mangelhaftem Font:  Text ist nicht durchsuch- und extrahierbar</vt:lpstr>
      <vt:lpstr>Disposition</vt:lpstr>
      <vt:lpstr>Die KOST</vt:lpstr>
      <vt:lpstr>Die KOST</vt:lpstr>
      <vt:lpstr>Problem und Auswirkungen</vt:lpstr>
      <vt:lpstr>Problem und Auswirkungen</vt:lpstr>
      <vt:lpstr>Problem und Auswirkungen</vt:lpstr>
      <vt:lpstr>Problem und Auswirkungen</vt:lpstr>
      <vt:lpstr>Problem und Auswirkungen</vt:lpstr>
      <vt:lpstr>Problem und Auswirkungen</vt:lpstr>
      <vt:lpstr>Assessment: Entwicklung</vt:lpstr>
      <vt:lpstr>Assessment: Ergebnis «strict»</vt:lpstr>
      <vt:lpstr>Assessment: Nachauswertung</vt:lpstr>
      <vt:lpstr>Assessment: Ergebnis «tolerant»</vt:lpstr>
      <vt:lpstr>PPEG Empfehlung         (1 von 2)</vt:lpstr>
      <vt:lpstr>PPEG Empfehlung         (2 von 2)</vt:lpstr>
      <vt:lpstr>FAZIT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PDF/A</dc:title>
  <dc:creator>Röthlisberger Claire KOST</dc:creator>
  <cp:lastModifiedBy>Röthlisberger Claire KOST</cp:lastModifiedBy>
  <cp:revision>588</cp:revision>
  <dcterms:created xsi:type="dcterms:W3CDTF">2011-12-08T12:19:06Z</dcterms:created>
  <dcterms:modified xsi:type="dcterms:W3CDTF">2020-03-19T06:12:56Z</dcterms:modified>
</cp:coreProperties>
</file>